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4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5-19T16:49:35.136" v="0"/>
      <pc:docMkLst>
        <pc:docMk/>
      </pc:docMkLst>
      <pc:sldChg chg="add">
        <pc:chgData name="Dylan Breger" userId="9b3da09f-10fe-42ec-9aa5-9fa2a3e9cc20" providerId="ADAL" clId="{F98534C6-B0C5-430B-9C0B-35D9871B4C23}" dt="2026-05-19T16:49:35.136" v="0"/>
        <pc:sldMkLst>
          <pc:docMk/>
          <pc:sldMk cId="671566340" sldId="21474744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49C92-EE15-4FD0-A69D-5CB1851CF38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BBC39-9912-4DB9-8CB8-E80787E97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1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19BC6-D0E8-B36E-8B6D-6F197A4504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67A439-2AB5-F0A4-39FA-78FD2F525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BD602E-A94B-A796-D480-9FE3705566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086BB2-E6BD-6F1D-5433-7337DA6D84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273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0AC46-FD5E-DB80-680D-1B013E984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9F620A-47C2-5E32-0E00-4539E4014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5FEAB-79D1-393E-5D9D-915EE459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ED3A-2D96-53B6-3395-CDC317798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ACBD1-4B13-04C7-E1D4-6DCD0526F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7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6E1D9-77AE-FF95-725E-3B968D9DC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9FB01-D8B0-BAF6-47B9-F96319C31A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10085-3BDC-848D-BA2A-1C6A113E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F8E2C-863B-F3EF-1B45-A83E6017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E580A-A3D8-396E-1698-8B75074B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4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A0B52E-476A-506C-5BBF-BBC971E61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6EC4E-D1ED-E8CC-C15A-BC9584B0C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01510-1421-E5FC-A0BF-952CE068C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A27C-ADAC-03C8-1AAD-1B44C8CCE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D3C09-DFA1-1B83-D749-E20B8B357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9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025B4-3B58-B333-8047-38D939353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E6053-BBAB-36EC-DBC5-83694BD34D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40B3D-13C4-A963-8AC4-20A9BDCC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11774-B003-6164-92C2-A2E40D189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A6643-47D8-5B90-FD44-8E2AB91BA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6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ED734-7A78-E52D-6FCC-48F69E8F8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51DF2-D647-6678-314E-D92439D6B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1F2CB-9535-59AD-7C59-8412F059D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6428F-B906-2790-FF03-0495D2DC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396F1A-9612-C129-D9B5-8690A341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01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9904-D760-D835-200D-A5D593688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83EEC-3EDC-664C-881F-C21712D64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522500-647E-1C2A-8502-6083D02B8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7D721-9FE8-AFCF-8D45-99BADD45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256120-082E-A2E1-6600-61257648A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2EE9B-D385-2416-9193-EE4D52A22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62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58CEF-0210-2D78-B087-706439C4B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C5E9F-926C-2B6A-81B7-65FF83434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35610-AD84-B0B0-F9B6-8A48FBDB8B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88AF24-3DC4-9F3F-2A0C-4D2F4CDDF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94EDA3-A219-C15D-62D3-893DC67EB1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0CA0E-4D28-F660-655A-B4A095FEB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94200-260E-61C0-BD94-91052C62B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FD79ED-BD7A-3452-D5A3-D2A4653D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1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CDC17-323D-BA46-8E07-FF96A783D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7E79BE-72E1-8FD6-3B90-2C884D4FD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A7A04-0818-C797-C6E6-4D487FCC9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8F638-2DD6-E2DB-C3B6-BD28A930E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50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D6B3AB-5948-1BB2-A802-D9E6EE3DE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7AF22B-E92B-37E5-73EC-06324E68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706893-C9E2-7FAB-9C00-BCE4FDA7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0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068A1-B1CE-BCD5-DEE7-3CA88D782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98831-925B-6907-FAEF-C2A2C312B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13E478-F1F5-F98B-38BA-B83C53AE7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88EDD-6363-123A-76B1-65C944C5B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0E8FE-2B8E-290F-9050-9CB89694A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6C741-48E7-5CB8-9134-43B299677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5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62483-DD4F-542A-2AF6-DA613080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7064BA-DD15-5B04-3282-757FE20BB7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B82BB4-8D16-CB53-C352-D76E8D350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8DDD3-2E0C-74F3-7ACB-8FBE37EA4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85CD-426A-8D4F-B9DA-65D9CBEBD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277A4C-3ED8-3926-0413-447C50DD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1EB9AA-7EE1-641F-BE04-CFEEE096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3E3A5-03B9-C2F2-4A7D-91183AF6F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FBE3A-7E7A-3BBD-713B-021E19812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DBA4CB-7192-45DC-9E3B-8C1F201373F2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B3037-2FDC-2493-1955-10FEA239B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98D4F-371F-EC3C-743F-5578CE3D8B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C4CFCF-7178-496E-833B-D9040D20F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4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11" Type="http://schemas.openxmlformats.org/officeDocument/2006/relationships/image" Target="../media/image6.png"/><Relationship Id="rId5" Type="http://schemas.openxmlformats.org/officeDocument/2006/relationships/hyperlink" Target="https://thevab.com/insight/lights-camera-commerce?utm_source=grab-and-go&amp;utm_medium=vab-insights&amp;utm_campaign=" TargetMode="External"/><Relationship Id="rId10" Type="http://schemas.openxmlformats.org/officeDocument/2006/relationships/image" Target="../media/image5.png"/><Relationship Id="rId4" Type="http://schemas.openxmlformats.org/officeDocument/2006/relationships/hyperlink" Target="https://thevab.com/insights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ADD63-8EFB-C17F-9FBB-93BDA0571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B1299DD-5628-1FB1-77C9-DE1FC9FE4EE6}"/>
              </a:ext>
            </a:extLst>
          </p:cNvPr>
          <p:cNvSpPr>
            <a:spLocks/>
          </p:cNvSpPr>
          <p:nvPr/>
        </p:nvSpPr>
        <p:spPr>
          <a:xfrm>
            <a:off x="-3659" y="1686000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A675C5B-6BBD-1406-5E35-BE5052D91C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031D2589-DEB8-C8AF-0480-ACF8379BED2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TextBox 28">
            <a:hlinkClick r:id="rId5"/>
            <a:extLst>
              <a:ext uri="{FF2B5EF4-FFF2-40B4-BE49-F238E27FC236}">
                <a16:creationId xmlns:a16="http://schemas.microsoft.com/office/drawing/2014/main" id="{69EAEF0C-4752-1FF1-BE31-D7B8EF49C8E1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Lights, Camera, Commerce: How Cinema Drives Consumers to Action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 learn more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A902B97-1006-ECC9-8CE1-F0B99A0725F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8A4E262-AFD9-A23F-EC87-24B007CBAD24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cinema insights</a:t>
            </a:r>
          </a:p>
        </p:txBody>
      </p:sp>
      <p:pic>
        <p:nvPicPr>
          <p:cNvPr id="32" name="Picture 2">
            <a:hlinkClick r:id="rId6"/>
            <a:extLst>
              <a:ext uri="{FF2B5EF4-FFF2-40B4-BE49-F238E27FC236}">
                <a16:creationId xmlns:a16="http://schemas.microsoft.com/office/drawing/2014/main" id="{7A96DAC6-6BF7-3EB5-7419-A6C016407E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4F5D59-2CC9-2F9A-AA83-E7F2BE230B67}"/>
              </a:ext>
            </a:extLst>
          </p:cNvPr>
          <p:cNvSpPr txBox="1"/>
          <p:nvPr/>
        </p:nvSpPr>
        <p:spPr>
          <a:xfrm>
            <a:off x="503714" y="6071354"/>
            <a:ext cx="109251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NCM &amp; Affinity Solutions, Moviegoer Transaction Analysis, 2026. Transaction data based on Jul–Oct 2025 data from Affinity Solutions’ credit / debit card panel.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6F7344-16BB-FE5F-50ED-C8A1126A2219}"/>
              </a:ext>
            </a:extLst>
          </p:cNvPr>
          <p:cNvSpPr/>
          <p:nvPr/>
        </p:nvSpPr>
        <p:spPr>
          <a:xfrm>
            <a:off x="233265" y="440921"/>
            <a:ext cx="1004459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Moviegoers are a highly active consumer segment who are much more likely to make purchases across categories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264A48-F2A8-E28F-6D44-84B1C2DCCBED}"/>
              </a:ext>
            </a:extLst>
          </p:cNvPr>
          <p:cNvSpPr txBox="1"/>
          <p:nvPr/>
        </p:nvSpPr>
        <p:spPr>
          <a:xfrm>
            <a:off x="728549" y="2345966"/>
            <a:ext cx="2629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+93%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8E88CB6-97D9-ECE4-9BA4-A760E1E6140D}"/>
              </a:ext>
            </a:extLst>
          </p:cNvPr>
          <p:cNvSpPr txBox="1"/>
          <p:nvPr/>
        </p:nvSpPr>
        <p:spPr>
          <a:xfrm>
            <a:off x="719345" y="3196085"/>
            <a:ext cx="52460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transactions at QSRs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moviegoers vs. average U.S. consumer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73DED9EC-FE4F-6195-94BB-55855B47AA82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2816" y="2443789"/>
            <a:ext cx="810747" cy="81074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2CB3F37-DD49-6B7A-3444-A8E57AC236E0}"/>
              </a:ext>
            </a:extLst>
          </p:cNvPr>
          <p:cNvSpPr txBox="1"/>
          <p:nvPr/>
        </p:nvSpPr>
        <p:spPr>
          <a:xfrm>
            <a:off x="751690" y="4143722"/>
            <a:ext cx="2629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+92%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893249-9FC5-A18D-34E3-3730437D4742}"/>
              </a:ext>
            </a:extLst>
          </p:cNvPr>
          <p:cNvSpPr txBox="1"/>
          <p:nvPr/>
        </p:nvSpPr>
        <p:spPr>
          <a:xfrm>
            <a:off x="751690" y="5003301"/>
            <a:ext cx="533473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transactions at restaurants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moviegoers vs. average U.S. consumer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D0E3D21-76FC-E7E9-D419-C9DC043650FC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4493" y="4240961"/>
            <a:ext cx="810747" cy="81074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4C18D930-C657-497A-E72A-5BD0C0A9084A}"/>
              </a:ext>
            </a:extLst>
          </p:cNvPr>
          <p:cNvSpPr txBox="1"/>
          <p:nvPr/>
        </p:nvSpPr>
        <p:spPr>
          <a:xfrm>
            <a:off x="6533522" y="3988021"/>
            <a:ext cx="23737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2.1x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7E4E7D-D63C-25C4-CBB2-EC4A2A7B93E0}"/>
              </a:ext>
            </a:extLst>
          </p:cNvPr>
          <p:cNvSpPr txBox="1"/>
          <p:nvPr/>
        </p:nvSpPr>
        <p:spPr>
          <a:xfrm>
            <a:off x="6533522" y="4896958"/>
            <a:ext cx="55781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likely to make a purchase at specialty retail stores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moviegoers vs. average U.S. consumer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F4BE8BA-4467-8246-AFD8-BF0916BB22FA}"/>
              </a:ext>
            </a:extLst>
          </p:cNvPr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81875" y="4085843"/>
            <a:ext cx="810747" cy="810747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093F1A20-14F9-0A2D-806B-4418BA57527F}"/>
              </a:ext>
            </a:extLst>
          </p:cNvPr>
          <p:cNvSpPr txBox="1"/>
          <p:nvPr/>
        </p:nvSpPr>
        <p:spPr>
          <a:xfrm>
            <a:off x="6554193" y="2315027"/>
            <a:ext cx="2629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+53%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5974024-FB18-5F81-78A8-8EC21F31F4CA}"/>
              </a:ext>
            </a:extLst>
          </p:cNvPr>
          <p:cNvSpPr txBox="1"/>
          <p:nvPr/>
        </p:nvSpPr>
        <p:spPr>
          <a:xfrm>
            <a:off x="6539471" y="3181732"/>
            <a:ext cx="55929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transactions at grocery stores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moviegoers vs. average U.S. consumer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2020B23-1E34-D283-030F-82E09AB2E99B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02546" y="2402140"/>
            <a:ext cx="810747" cy="810747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286D5CDA-4AD2-F641-6AE2-8C56C8EE06FA}"/>
              </a:ext>
            </a:extLst>
          </p:cNvPr>
          <p:cNvSpPr txBox="1"/>
          <p:nvPr/>
        </p:nvSpPr>
        <p:spPr>
          <a:xfrm>
            <a:off x="-7318" y="1673878"/>
            <a:ext cx="121993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Moviegoer 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Transactions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vs. Average U.S. Consumer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(Based on Affinity Solutions transaction data between July – October 2025)</a:t>
            </a:r>
            <a:endParaRPr kumimoji="0" lang="da-DK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5F27D36-5D1D-28E8-50A6-48C5C1C650F1}"/>
              </a:ext>
            </a:extLst>
          </p:cNvPr>
          <p:cNvCxnSpPr/>
          <p:nvPr/>
        </p:nvCxnSpPr>
        <p:spPr>
          <a:xfrm>
            <a:off x="6086426" y="2273071"/>
            <a:ext cx="8112" cy="3761766"/>
          </a:xfrm>
          <a:prstGeom prst="line">
            <a:avLst/>
          </a:prstGeom>
          <a:ln w="19050">
            <a:solidFill>
              <a:srgbClr val="1B1464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2" descr="National CineMedia (NCM) | Movie Advertising Leader| Drive business results">
            <a:extLst>
              <a:ext uri="{FF2B5EF4-FFF2-40B4-BE49-F238E27FC236}">
                <a16:creationId xmlns:a16="http://schemas.microsoft.com/office/drawing/2014/main" id="{BA166367-14E3-97CA-210F-E504F1D0AA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6120"/>
          <a:stretch>
            <a:fillRect/>
          </a:stretch>
        </p:blipFill>
        <p:spPr bwMode="auto">
          <a:xfrm>
            <a:off x="11105199" y="5878210"/>
            <a:ext cx="1018314" cy="35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498D148-20EF-A456-884E-EE3C926ECDD0}"/>
              </a:ext>
            </a:extLst>
          </p:cNvPr>
          <p:cNvSpPr/>
          <p:nvPr/>
        </p:nvSpPr>
        <p:spPr>
          <a:xfrm>
            <a:off x="0" y="-1"/>
            <a:ext cx="3513937" cy="30469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Cinema Ads Drive Purchases Across Categories</a:t>
            </a:r>
          </a:p>
        </p:txBody>
      </p:sp>
    </p:spTree>
    <p:extLst>
      <p:ext uri="{BB962C8B-B14F-4D97-AF65-F5344CB8AC3E}">
        <p14:creationId xmlns:p14="http://schemas.microsoft.com/office/powerpoint/2010/main" val="671566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0FB5D4-76AC-4B2A-9506-5C5B71641FA1}"/>
</file>

<file path=customXml/itemProps2.xml><?xml version="1.0" encoding="utf-8"?>
<ds:datastoreItem xmlns:ds="http://schemas.openxmlformats.org/officeDocument/2006/customXml" ds:itemID="{4CA59AB2-ACBB-42C5-90DA-80132A4505BB}"/>
</file>

<file path=customXml/itemProps3.xml><?xml version="1.0" encoding="utf-8"?>
<ds:datastoreItem xmlns:ds="http://schemas.openxmlformats.org/officeDocument/2006/customXml" ds:itemID="{06F205F8-961A-4D6A-BB5B-CD42B9C3E26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2026-05-19T16:49:02Z</dcterms:created>
  <dcterms:modified xsi:type="dcterms:W3CDTF">2026-05-19T16:49:43Z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