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0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6D5821-D2DF-4D8B-A467-12D8AA7A59FE}" v="1" dt="2025-06-11T18:53:33.6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76D5821-D2DF-4D8B-A467-12D8AA7A59FE}"/>
    <pc:docChg chg="addSld modSld">
      <pc:chgData name="Dylan Breger" userId="9b3da09f-10fe-42ec-9aa5-9fa2a3e9cc20" providerId="ADAL" clId="{B76D5821-D2DF-4D8B-A467-12D8AA7A59FE}" dt="2025-06-11T18:53:33.616" v="0"/>
      <pc:docMkLst>
        <pc:docMk/>
      </pc:docMkLst>
      <pc:sldChg chg="add">
        <pc:chgData name="Dylan Breger" userId="9b3da09f-10fe-42ec-9aa5-9fa2a3e9cc20" providerId="ADAL" clId="{B76D5821-D2DF-4D8B-A467-12D8AA7A59FE}" dt="2025-06-11T18:53:33.616" v="0"/>
        <pc:sldMkLst>
          <pc:docMk/>
          <pc:sldMk cId="3133499737" sldId="21468460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5CF08-1586-4D43-9E10-E93A981A8E0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36F42-CA92-49B7-806C-F9E811B9D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7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5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57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488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FD82F-9E7E-2AAF-569D-378ED1CA6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0AB891-9419-9392-0D2A-5DBD44979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E667E-3C7F-267A-DE7B-450FA814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693FE-2BC7-20D0-C32F-EBF68A5B9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2F7EE-2134-70DC-9648-2BF39A77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4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5EC9E-F75F-8105-AFCD-7C534EDD3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A1316-2B64-B38E-8B00-DB71ADD7D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DBC3A5-279C-FAE0-3E93-EA00D94D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8B809-E433-C7D4-290A-1C4F616EE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17C75-B2C2-E168-7628-D8BF61871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9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7DC8C2-C06B-EA12-5558-F8F4FDB0B0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A5D455-7C04-23C2-548F-0151BE0C2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8B1DE-9829-9714-7495-E75F99FF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4292E-CD82-B7C2-9262-8FBB9BCC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AFEBF-F1FB-08E2-EF5E-5FDB61C6E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E5AB8-A15D-B38A-CEA0-C39A2842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18CFF-8580-4FD7-2522-733D64999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E685D-CB8A-8274-9F9A-80DE7A25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D3873-1322-5F6D-DCE0-DF76D930B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71645-286E-A0E8-FEFC-595B6173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5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43D7E-8972-69F5-6697-2858356AA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DFFA0-F701-3887-500D-5E11D9962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63DD6-EF5F-EE03-6035-7DDC1FD0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7E530-35E0-E302-8861-E08BA70A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01FD9-CED8-8FEC-656F-A13ABC2AF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5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B006F-8029-9DAD-FF5C-5C894EB13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16235-9F65-B195-77AD-7C91505ABE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1D829-1AD3-0AE3-211C-91D02C312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170275-2EB4-B3B3-4A2D-06CB2411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9B42F-8288-1EE4-6DC6-A81A38F08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72250-6574-F854-917A-BCA1391CD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3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60EAE-1706-A0E1-5F43-79BA7A4DE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33DF4-23B0-656D-ED86-DF381D9F1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F7D4D-2A39-3F6E-32B5-A8DFCE16E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3915B7-D9E4-4613-ECCF-7D317B53FD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A0706E-E209-D780-D355-9175B4EF9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D19C94-5CB2-4629-9B2F-6BF8038E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960E0D-05EE-F474-FD3E-2639A8F52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FFD6B0-303F-8929-4CEF-60DC6769B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7A7E3-2E6D-385E-138C-76BB0F9AB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0A108E-4D44-FB76-7F14-9CF090524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514F9-97D9-1FCD-BDB8-7E9D2778A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C7D1D-E271-9B9E-DE2D-2DC6D268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3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4D0FC0-FB9B-E9C6-2F5C-8CB4780CA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2DE80A-FB8C-B596-4480-FF4679814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215F8-64B5-E851-F70F-006050685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6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3E04-6C99-4756-B6AC-1BA407E4D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AEA3E-F31E-95A4-5EFD-D786634D6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74A46-1782-654E-D631-880699EDE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61C24-B41D-2220-FA22-F5E9B7E7E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367FA5-728B-4CA7-B6A9-7878FA99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D5450-479B-5C57-D8F7-2D7D26FDD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43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84C3D-BDF2-C877-89F8-35D06BF4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C3609F-2AFD-EFA5-C1F7-A8FB67CF95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588E7-BD93-0D51-6A95-8A0F91A17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1A2057-5898-A748-B6BB-87673C21F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4D467-5D9F-7833-C608-FB287D171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6756EC-689F-C84F-CCD1-C6C09C68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E660AF-532A-BB6B-BADE-CAF8ADB05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61591-C423-18B7-0778-748556684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F575C-6E01-6B03-0364-0BDF9CBE7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E80267-8F61-4EDC-B73A-B3D5284499B8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0E40E-1D74-B54E-1930-9B003503F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C8353-E10B-7B7E-CE88-E68E592DE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3B30E4-1E86-4FC5-B238-5BED1C8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7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thevab.com/insight/every-first-time-tv-advertisers-2024?utm_source=grab-and-go&amp;utm_medium=vab-insights&amp;utm_campaign=" TargetMode="External"/><Relationship Id="rId7" Type="http://schemas.openxmlformats.org/officeDocument/2006/relationships/image" Target="../media/image4.png"/><Relationship Id="rId12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.png"/><Relationship Id="rId9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38DDD69-4826-5E0F-90CC-F27FEA51467A}"/>
              </a:ext>
            </a:extLst>
          </p:cNvPr>
          <p:cNvSpPr>
            <a:spLocks/>
          </p:cNvSpPr>
          <p:nvPr/>
        </p:nvSpPr>
        <p:spPr>
          <a:xfrm>
            <a:off x="-1" y="1696163"/>
            <a:ext cx="12202372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AECBA92-B60C-4F75-6135-A34E300723AB}"/>
              </a:ext>
            </a:extLst>
          </p:cNvPr>
          <p:cNvSpPr/>
          <p:nvPr/>
        </p:nvSpPr>
        <p:spPr>
          <a:xfrm>
            <a:off x="6608189" y="1696163"/>
            <a:ext cx="5583811" cy="5172987"/>
          </a:xfrm>
          <a:prstGeom prst="rect">
            <a:avLst/>
          </a:prstGeom>
          <a:solidFill>
            <a:srgbClr val="1F1A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F894CE-5EB9-4BB3-F6C7-477E37F6A6AA}"/>
              </a:ext>
            </a:extLst>
          </p:cNvPr>
          <p:cNvSpPr/>
          <p:nvPr/>
        </p:nvSpPr>
        <p:spPr>
          <a:xfrm>
            <a:off x="180753" y="411316"/>
            <a:ext cx="10087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2024 represented the highest annual investment by first-time multiscreen TV advertisers in the six years of our analysis</a:t>
            </a:r>
          </a:p>
        </p:txBody>
      </p:sp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1AF5C13C-2004-DCE5-C58B-5F2FD78FE092}"/>
              </a:ext>
            </a:extLst>
          </p:cNvPr>
          <p:cNvGraphicFramePr>
            <a:graphicFrameLocks noGrp="1"/>
          </p:cNvGraphicFramePr>
          <p:nvPr/>
        </p:nvGraphicFramePr>
        <p:xfrm>
          <a:off x="499027" y="2556633"/>
          <a:ext cx="5781158" cy="2955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046">
                  <a:extLst>
                    <a:ext uri="{9D8B030D-6E8A-4147-A177-3AD203B41FA5}">
                      <a16:colId xmlns:a16="http://schemas.microsoft.com/office/drawing/2014/main" val="1470386231"/>
                    </a:ext>
                  </a:extLst>
                </a:gridCol>
                <a:gridCol w="1464066">
                  <a:extLst>
                    <a:ext uri="{9D8B030D-6E8A-4147-A177-3AD203B41FA5}">
                      <a16:colId xmlns:a16="http://schemas.microsoft.com/office/drawing/2014/main" val="335985447"/>
                    </a:ext>
                  </a:extLst>
                </a:gridCol>
                <a:gridCol w="1691523">
                  <a:extLst>
                    <a:ext uri="{9D8B030D-6E8A-4147-A177-3AD203B41FA5}">
                      <a16:colId xmlns:a16="http://schemas.microsoft.com/office/drawing/2014/main" val="1533245984"/>
                    </a:ext>
                  </a:extLst>
                </a:gridCol>
                <a:gridCol w="1691523">
                  <a:extLst>
                    <a:ext uri="{9D8B030D-6E8A-4147-A177-3AD203B41FA5}">
                      <a16:colId xmlns:a16="http://schemas.microsoft.com/office/drawing/2014/main" val="848587579"/>
                    </a:ext>
                  </a:extLst>
                </a:gridCol>
              </a:tblGrid>
              <a:tr h="185239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Helvetica" panose="020B0403020202020204" pitchFamily="34" charset="0"/>
                        </a:rPr>
                        <a:t>Year</a:t>
                      </a:r>
                      <a:endParaRPr lang="en-US">
                        <a:latin typeface="Helvetica" panose="020B0403020202020204" pitchFamily="34" charset="0"/>
                      </a:endParaRPr>
                    </a:p>
                  </a:txBody>
                  <a:tcPr>
                    <a:solidFill>
                      <a:srgbClr val="00C0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Helvetica" panose="020B0403020202020204" pitchFamily="34" charset="0"/>
                        </a:rPr>
                        <a:t># of New Advertisers</a:t>
                      </a:r>
                    </a:p>
                  </a:txBody>
                  <a:tcPr>
                    <a:solidFill>
                      <a:srgbClr val="00C0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Helvetica" panose="020B0403020202020204" pitchFamily="34" charset="0"/>
                        </a:rPr>
                        <a:t># of Categories</a:t>
                      </a:r>
                    </a:p>
                  </a:txBody>
                  <a:tcPr>
                    <a:solidFill>
                      <a:srgbClr val="00C0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Helvetica" panose="020B0403020202020204" pitchFamily="34" charset="0"/>
                        </a:rPr>
                        <a:t>New TV $$$</a:t>
                      </a:r>
                    </a:p>
                  </a:txBody>
                  <a:tcPr>
                    <a:solidFill>
                      <a:srgbClr val="00C0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805398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F1A62"/>
                          </a:solidFill>
                          <a:effectLst/>
                          <a:uLnTx/>
                          <a:uFillTx/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F1A62"/>
                          </a:solidFill>
                          <a:effectLst/>
                          <a:uLnTx/>
                          <a:uFillTx/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$840MM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3670622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283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B1464"/>
                          </a:solidFill>
                          <a:effectLst/>
                          <a:uLnTx/>
                          <a:uFillTx/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1F1A62"/>
                          </a:solidFill>
                          <a:effectLst/>
                          <a:uLnTx/>
                          <a:uFillTx/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$1.28B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843977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315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$1.32B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7041872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$1.33B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6884684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313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56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$1.36B</a:t>
                      </a:r>
                    </a:p>
                  </a:txBody>
                  <a:tcPr anchor="ctr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049905"/>
                  </a:ext>
                </a:extLst>
              </a:tr>
              <a:tr h="406223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2024</a:t>
                      </a:r>
                    </a:p>
                  </a:txBody>
                  <a:tcPr anchor="ctr"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344</a:t>
                      </a:r>
                    </a:p>
                  </a:txBody>
                  <a:tcPr anchor="ctr"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54</a:t>
                      </a:r>
                    </a:p>
                  </a:txBody>
                  <a:tcPr anchor="ctr">
                    <a:solidFill>
                      <a:srgbClr val="FFE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1B1464"/>
                          </a:solidFill>
                          <a:latin typeface="Helvetica" panose="020B0403020202020204" pitchFamily="34" charset="0"/>
                        </a:rPr>
                        <a:t>$1.48B</a:t>
                      </a:r>
                    </a:p>
                  </a:txBody>
                  <a:tcPr anchor="ctr">
                    <a:solidFill>
                      <a:srgbClr val="FFE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67766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119A7D2-5F7D-9D65-99BA-E49D2C2A67C6}"/>
              </a:ext>
            </a:extLst>
          </p:cNvPr>
          <p:cNvSpPr txBox="1"/>
          <p:nvPr/>
        </p:nvSpPr>
        <p:spPr>
          <a:xfrm>
            <a:off x="0" y="1686288"/>
            <a:ext cx="65978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New National Multiscreen TV Advertisers </a:t>
            </a:r>
          </a:p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2019 – 2024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88791C-E10B-62BA-3C77-E9F676D49E0B}"/>
              </a:ext>
            </a:extLst>
          </p:cNvPr>
          <p:cNvSpPr/>
          <p:nvPr/>
        </p:nvSpPr>
        <p:spPr>
          <a:xfrm>
            <a:off x="4590032" y="2574738"/>
            <a:ext cx="1690153" cy="2913338"/>
          </a:xfrm>
          <a:prstGeom prst="rect">
            <a:avLst/>
          </a:prstGeom>
          <a:noFill/>
          <a:ln w="76200"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hlinkClick r:id="rId3"/>
            <a:extLst>
              <a:ext uri="{FF2B5EF4-FFF2-40B4-BE49-F238E27FC236}">
                <a16:creationId xmlns:a16="http://schemas.microsoft.com/office/drawing/2014/main" id="{ECC6A240-FB5D-4343-3BBC-1C4CE43BB954}"/>
              </a:ext>
            </a:extLst>
          </p:cNvPr>
          <p:cNvSpPr txBox="1"/>
          <p:nvPr/>
        </p:nvSpPr>
        <p:spPr>
          <a:xfrm>
            <a:off x="8337519" y="1696160"/>
            <a:ext cx="3854481" cy="276999"/>
          </a:xfrm>
          <a:prstGeom prst="rect">
            <a:avLst/>
          </a:prstGeom>
          <a:solidFill>
            <a:srgbClr val="ED3C8D"/>
          </a:solidFill>
          <a:ln>
            <a:solidFill>
              <a:srgbClr val="1F1A62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For a full list of the 344 brands with spend </a:t>
            </a:r>
            <a:r>
              <a:rPr kumimoji="0" lang="en-US" sz="12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here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730851-8501-4625-FA58-CC633FEA0331}"/>
              </a:ext>
            </a:extLst>
          </p:cNvPr>
          <p:cNvSpPr txBox="1"/>
          <p:nvPr/>
        </p:nvSpPr>
        <p:spPr>
          <a:xfrm>
            <a:off x="472835" y="5558446"/>
            <a:ext cx="61249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: VAB analysis of Nielsen Ad Intel data as of 2/10/25, 1/1/24-12/31/24. Prior years based on VAB analysis of Nielsen Ad Intel Data from the following periods: 1/1/2019-12/31/2019, 1/1/2020-12/31/2020, 1/1/2021-12/31/2021, 1/1/2022-12/31/2022, 1/1/2023-12/31/2023. TV spend includes national cable TV, broadcast TV, Spanish language cable TV, Spanish language broadcast TV, streaming TV (streaming TV as of 2024). 2024 national TV spend, excluding streaming TV, reflects $1.479B. Brands reflect those with TV spend over $100K. 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4" name="Picture 13" descr="Logo, icon&#10;&#10;Description automatically generated">
            <a:extLst>
              <a:ext uri="{FF2B5EF4-FFF2-40B4-BE49-F238E27FC236}">
                <a16:creationId xmlns:a16="http://schemas.microsoft.com/office/drawing/2014/main" id="{D2C35316-25FC-C89E-B6B9-2767970A948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4154" y="2128010"/>
            <a:ext cx="363045" cy="363045"/>
          </a:xfrm>
          <a:prstGeom prst="rect">
            <a:avLst/>
          </a:prstGeom>
        </p:spPr>
      </p:pic>
      <p:pic>
        <p:nvPicPr>
          <p:cNvPr id="16" name="Picture 15" descr="A picture containing icon&#10;&#10;Description automatically generated">
            <a:extLst>
              <a:ext uri="{FF2B5EF4-FFF2-40B4-BE49-F238E27FC236}">
                <a16:creationId xmlns:a16="http://schemas.microsoft.com/office/drawing/2014/main" id="{4AF245EF-4068-4E37-7D15-B2A585D3EC3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25883" y="2142258"/>
            <a:ext cx="334548" cy="334548"/>
          </a:xfrm>
          <a:prstGeom prst="rect">
            <a:avLst/>
          </a:prstGeom>
        </p:spPr>
      </p:pic>
      <p:pic>
        <p:nvPicPr>
          <p:cNvPr id="18" name="Picture 17" descr="Icon&#10;&#10;Description automatically generated">
            <a:extLst>
              <a:ext uri="{FF2B5EF4-FFF2-40B4-BE49-F238E27FC236}">
                <a16:creationId xmlns:a16="http://schemas.microsoft.com/office/drawing/2014/main" id="{06C5C722-259D-077A-0C0F-1B0D5DF4B851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7560" y="2121406"/>
            <a:ext cx="376252" cy="37625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337532F-61D5-6087-11AC-B2BA3C9EE7E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4123" y="2109658"/>
            <a:ext cx="363045" cy="39974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572952F-FA61-DFB8-E2D6-B0EC471B706D}"/>
              </a:ext>
            </a:extLst>
          </p:cNvPr>
          <p:cNvSpPr txBox="1"/>
          <p:nvPr/>
        </p:nvSpPr>
        <p:spPr>
          <a:xfrm>
            <a:off x="6611647" y="1709412"/>
            <a:ext cx="1556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New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Advertisers</a:t>
            </a:r>
          </a:p>
        </p:txBody>
      </p:sp>
      <p:pic>
        <p:nvPicPr>
          <p:cNvPr id="3" name="Picture 2" descr="A close up of words&#10;&#10;AI-generated content may be incorrect.">
            <a:extLst>
              <a:ext uri="{FF2B5EF4-FFF2-40B4-BE49-F238E27FC236}">
                <a16:creationId xmlns:a16="http://schemas.microsoft.com/office/drawing/2014/main" id="{549D4E8B-D18B-7F51-E107-A00EAD85A9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79667" y="2064325"/>
            <a:ext cx="4671539" cy="4249146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4A80840-CCAC-C456-B311-BCD4C4DB938C}"/>
              </a:ext>
            </a:extLst>
          </p:cNvPr>
          <p:cNvSpPr/>
          <p:nvPr/>
        </p:nvSpPr>
        <p:spPr>
          <a:xfrm>
            <a:off x="-3" y="0"/>
            <a:ext cx="3860434" cy="30611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 TV Advertisers: Total Spend Trend (2019 – 2024)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749726F-F675-002F-C5C4-7602C20A814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6D62DB-C7A8-91CE-A889-EFA8E9EC542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TV spend insights</a:t>
            </a:r>
          </a:p>
        </p:txBody>
      </p:sp>
      <p:pic>
        <p:nvPicPr>
          <p:cNvPr id="28" name="Picture 2">
            <a:hlinkClick r:id="rId9"/>
            <a:extLst>
              <a:ext uri="{FF2B5EF4-FFF2-40B4-BE49-F238E27FC236}">
                <a16:creationId xmlns:a16="http://schemas.microsoft.com/office/drawing/2014/main" id="{242F5B02-F668-9767-E141-32ADA6D488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FCD001B-FD3D-F7F5-FE06-8D5C50FFE58B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D141E512-72DA-B6CC-6454-0A66093DDB4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" name="TextBox 31">
            <a:hlinkClick r:id="rId3"/>
            <a:extLst>
              <a:ext uri="{FF2B5EF4-FFF2-40B4-BE49-F238E27FC236}">
                <a16:creationId xmlns:a16="http://schemas.microsoft.com/office/drawing/2014/main" id="{1D04D533-C042-B9C7-1FDF-716A34745185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related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‘Welcome to TV: The Billion and a Half Dollar Investment from New Advertisers - Full Year 2024 Update</a:t>
            </a:r>
            <a:r>
              <a:rPr lang="en-US" sz="1200" b="1" u="sng">
                <a:solidFill>
                  <a:srgbClr val="FFE600"/>
                </a:solidFill>
                <a:latin typeface="Helvetica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499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153CC86-171A-4DB0-97F7-6AE1FC424450}"/>
</file>

<file path=customXml/itemProps2.xml><?xml version="1.0" encoding="utf-8"?>
<ds:datastoreItem xmlns:ds="http://schemas.openxmlformats.org/officeDocument/2006/customXml" ds:itemID="{1CC0B922-C630-400C-9564-864604795778}"/>
</file>

<file path=customXml/itemProps3.xml><?xml version="1.0" encoding="utf-8"?>
<ds:datastoreItem xmlns:ds="http://schemas.openxmlformats.org/officeDocument/2006/customXml" ds:itemID="{0629EECA-8133-47D6-87A0-E6147568CAB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2025-06-11T18:53:07Z</dcterms:created>
  <dcterms:modified xsi:type="dcterms:W3CDTF">2025-06-11T18:53:43Z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