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270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C1D996-7F16-4098-8AB7-E7D33893BEFA}" v="1" dt="2025-08-11T14:24:34.2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A7C1D996-7F16-4098-8AB7-E7D33893BEFA}"/>
    <pc:docChg chg="addSld modSld">
      <pc:chgData name="Dylan Breger" userId="9b3da09f-10fe-42ec-9aa5-9fa2a3e9cc20" providerId="ADAL" clId="{A7C1D996-7F16-4098-8AB7-E7D33893BEFA}" dt="2025-08-11T14:24:34.241" v="0"/>
      <pc:docMkLst>
        <pc:docMk/>
      </pc:docMkLst>
      <pc:sldChg chg="add">
        <pc:chgData name="Dylan Breger" userId="9b3da09f-10fe-42ec-9aa5-9fa2a3e9cc20" providerId="ADAL" clId="{A7C1D996-7F16-4098-8AB7-E7D33893BEFA}" dt="2025-08-11T14:24:34.241" v="0"/>
        <pc:sldMkLst>
          <pc:docMk/>
          <pc:sldMk cId="4150112717" sldId="214732706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021999020687073E-2"/>
          <c:y val="0.15685722610332076"/>
          <c:w val="0.96026375632220462"/>
          <c:h val="0.729303033001091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$$$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ED3C8D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</c:numCache>
            </c:numRef>
          </c:cat>
          <c:val>
            <c:numRef>
              <c:f>Sheet1!$B$2:$B$7</c:f>
              <c:numCache>
                <c:formatCode>"$"#,##0</c:formatCode>
                <c:ptCount val="6"/>
                <c:pt idx="0">
                  <c:v>84.22</c:v>
                </c:pt>
                <c:pt idx="1">
                  <c:v>96.71</c:v>
                </c:pt>
                <c:pt idx="2">
                  <c:v>111.37</c:v>
                </c:pt>
                <c:pt idx="3">
                  <c:v>129.35</c:v>
                </c:pt>
                <c:pt idx="4">
                  <c:v>145.22999999999999</c:v>
                </c:pt>
                <c:pt idx="5">
                  <c:v>172.3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69-48A7-96E9-4087EF885E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61654416"/>
        <c:axId val="1661670256"/>
      </c:barChart>
      <c:catAx>
        <c:axId val="1661654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661670256"/>
        <c:crosses val="autoZero"/>
        <c:auto val="1"/>
        <c:lblAlgn val="ctr"/>
        <c:lblOffset val="100"/>
        <c:noMultiLvlLbl val="0"/>
      </c:catAx>
      <c:valAx>
        <c:axId val="1661670256"/>
        <c:scaling>
          <c:orientation val="minMax"/>
          <c:max val="175"/>
        </c:scaling>
        <c:delete val="1"/>
        <c:axPos val="l"/>
        <c:numFmt formatCode="&quot;$&quot;#,##0" sourceLinked="1"/>
        <c:majorTickMark val="none"/>
        <c:minorTickMark val="none"/>
        <c:tickLblPos val="nextTo"/>
        <c:crossAx val="1661654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565B9-4E19-458D-8FDE-CC535A0BE185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37777E-1FA7-41C6-A736-69F8F1231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81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5C460-F1C7-47B5-B7A9-606210A025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05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7F862-0B15-790B-4627-FB5C07EAEF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815716-75C5-23F9-27B7-7D4FAEC06E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B0AEB-18EB-F60E-F664-F64EB9D55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C766-965A-4A4B-B442-559C1A0246F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6F3FB-0F13-F9ED-CDC7-3D94F96D2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FF21A-2E00-7339-2BC0-A7C50EA86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E69-2593-411C-B099-91896C2EE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161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0294D-3B7D-7897-D073-148E20EF7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D6052A-2D1F-232C-9B59-DD61FE0572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7B7DC-9FD9-E6F2-FBDB-C943CC8AE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C766-965A-4A4B-B442-559C1A0246F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E4AEA-1D6A-4966-18CE-8F911A90C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25680-87CB-C7D0-7B16-3D471D31D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E69-2593-411C-B099-91896C2EE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24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544E74-D514-928E-FF5E-58ACD1E484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671D02-17CA-2AAD-BB29-F4F2BC0177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91AB9-EF33-E8CF-1BBD-41EB891A6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C766-965A-4A4B-B442-559C1A0246F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29C82-ADAC-DC6E-5E98-BA6B27C09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DE151-AE89-3862-AC52-FDB0165AD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E69-2593-411C-B099-91896C2EE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38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EB5E9-C461-699B-BB61-1C878CA8C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93956-27C3-EFEC-C55C-66AEB2AB4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DD636-8676-2B7C-B57F-25FE893A8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C766-965A-4A4B-B442-559C1A0246F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4FCD5B-AFC5-5493-9567-B05FC8FAA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34FE9-4F7C-CC4A-59C6-6A1878004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E69-2593-411C-B099-91896C2EE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12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2A180-9580-A6C6-8F3F-EB338C482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3A96D-22C6-881B-8427-7F7878F08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947E7-53A0-7FFF-B89E-CC9499341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C766-965A-4A4B-B442-559C1A0246F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1D1AA-33DF-8C81-F4C4-0C58B013D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DCE71-EDA2-9F6F-1C52-DBD2ADCC6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E69-2593-411C-B099-91896C2EE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805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29B15-4EB3-616F-0800-635995A07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72C19-2071-8895-87D5-D75A0F687C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A4FADF-366C-D8BB-89FC-322559E186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3A6396-1798-D53F-6343-38B6E09E6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C766-965A-4A4B-B442-559C1A0246F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B4A0A9-29F3-0877-B01A-E9387176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6EF2B3-F7FD-E95D-8F19-016FE0F51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E69-2593-411C-B099-91896C2EE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88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F3EA3-A79A-F2A2-57E9-1402B7BFF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2CC5B0-1AD5-7959-3D47-05DED2FBE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9C562D-74C7-F965-9563-F32482651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F4F2B0-A07C-0456-16C8-8979F79A9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CA2F7E-8E62-FA51-379D-BB675E7F4A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4C2CF-60C4-C89D-C9D7-E2915AAE8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C766-965A-4A4B-B442-559C1A0246F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E3E05B-4824-2EA2-F2BF-4340C1ECD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AD5A08-637E-D349-9443-3EA158D78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E69-2593-411C-B099-91896C2EE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70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A0B5E-9466-991D-F29C-21E1679F3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67BC8A-9813-5A4C-299A-660B6B74A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C766-965A-4A4B-B442-559C1A0246F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81DB2C-3D0B-11ED-40D0-8326D72D5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D1F110-41EE-44AE-D299-8015F9A4A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E69-2593-411C-B099-91896C2EE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181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9DF3DF-5BA7-ED3A-C1E2-ECFC8E52C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C766-965A-4A4B-B442-559C1A0246F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A948CE-B9C5-9BCD-A3F9-3F3117394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4E45D7-230F-42FE-FB3F-1A53B2827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E69-2593-411C-B099-91896C2EE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57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14556-63CB-9E61-9973-453BAA444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B1DD8-B277-9AC1-3CFA-88C21B0F2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F072B1-B043-ABCE-E124-A13EF97734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6DE7FD-9F08-0BA2-E209-5E33079AC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C766-965A-4A4B-B442-559C1A0246F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514E3B-52C9-6DD5-1465-ED2865DEA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9BDF5-16E2-6C68-0452-EF4B2E6B5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E69-2593-411C-B099-91896C2EE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265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C8E74-7BDC-7C6E-A8A9-24A7EB546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7C6CCA-9AF0-FCFD-B190-CA1217A239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E54854-AD31-A92C-E605-D2A755FD41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9C3236-0605-8F95-6079-556A5B2FE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C766-965A-4A4B-B442-559C1A0246F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F8653B-9D09-E420-251F-837F34C62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0A0FF6-171F-96E3-2124-178B81D23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E69-2593-411C-B099-91896C2EE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615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579AB8-7EF3-5DED-2FD8-AD9920602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085BA1-9DFC-19BB-7515-DBC44BAE4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BE003-4822-6ACB-A4DF-4347439924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5DC766-965A-4A4B-B442-559C1A0246F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D3DE4-D934-64E2-7C7A-7BBCB87AE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94F27-5F6E-19ED-18D2-E57DDDBD30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BBAE69-2593-411C-B099-91896C2EE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4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s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chart" Target="../charts/chart1.xml"/><Relationship Id="rId4" Type="http://schemas.openxmlformats.org/officeDocument/2006/relationships/hyperlink" Target="https://thevab.com/insight/what-is-digital-ad-fraud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DD09554-EEA1-9459-48A4-95A48704DA29}"/>
              </a:ext>
            </a:extLst>
          </p:cNvPr>
          <p:cNvSpPr/>
          <p:nvPr/>
        </p:nvSpPr>
        <p:spPr>
          <a:xfrm>
            <a:off x="0" y="1751834"/>
            <a:ext cx="12192000" cy="510616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7956CA-12FE-5D2B-C9E4-D82F75338A2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C7347764-E34C-EC4F-D633-258AAD51B784}"/>
              </a:ext>
            </a:extLst>
          </p:cNvPr>
          <p:cNvSpPr/>
          <p:nvPr/>
        </p:nvSpPr>
        <p:spPr>
          <a:xfrm>
            <a:off x="260328" y="458912"/>
            <a:ext cx="101288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In 2024, global digital ad fraud cost nearly $100B and is projected to more than double between 2023 - 2028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A3E71E-E2CF-12DB-4B04-BDEB84150A7D}"/>
              </a:ext>
            </a:extLst>
          </p:cNvPr>
          <p:cNvSpPr txBox="1"/>
          <p:nvPr/>
        </p:nvSpPr>
        <p:spPr>
          <a:xfrm>
            <a:off x="10267952" y="26057"/>
            <a:ext cx="1924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ad fraud insights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BCFE0E3-0CC1-027F-340D-0EBF4C48AF27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C369D07-6BFA-C722-9B70-EE047808BD67}"/>
              </a:ext>
            </a:extLst>
          </p:cNvPr>
          <p:cNvSpPr txBox="1"/>
          <p:nvPr/>
        </p:nvSpPr>
        <p:spPr>
          <a:xfrm>
            <a:off x="471539" y="5939504"/>
            <a:ext cx="1174089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</a:rPr>
              <a:t>Source: 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Juniper Research, </a:t>
            </a:r>
            <a:r>
              <a:rPr lang="en-US" sz="700" i="1">
                <a:solidFill>
                  <a:srgbClr val="1B1464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Quantifying the Cost of Ad Fraud: 2023-2028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9/26/2023.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2676111-4288-31CA-CC47-9C00BCC746C9}"/>
              </a:ext>
            </a:extLst>
          </p:cNvPr>
          <p:cNvSpPr txBox="1">
            <a:spLocks/>
          </p:cNvSpPr>
          <p:nvPr/>
        </p:nvSpPr>
        <p:spPr>
          <a:xfrm>
            <a:off x="-3" y="6185226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‘What Is… Digital Ad Fraud’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to learn more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1B71F7-010E-667D-A48A-A43DFBAF43B2}"/>
              </a:ext>
            </a:extLst>
          </p:cNvPr>
          <p:cNvSpPr/>
          <p:nvPr/>
        </p:nvSpPr>
        <p:spPr>
          <a:xfrm>
            <a:off x="-3" y="0"/>
            <a:ext cx="1924049" cy="27699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Cost of Digital Ad Fraud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8DF2E88-3B3D-F68C-02DC-DF3FA07B2A90}"/>
              </a:ext>
            </a:extLst>
          </p:cNvPr>
          <p:cNvGrpSpPr/>
          <p:nvPr/>
        </p:nvGrpSpPr>
        <p:grpSpPr>
          <a:xfrm>
            <a:off x="1437192" y="1803042"/>
            <a:ext cx="9317617" cy="4056539"/>
            <a:chOff x="16248788" y="2161362"/>
            <a:chExt cx="9317617" cy="4056539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CA90FB1-66A5-8F8C-EFEF-01751D6819F9}"/>
                </a:ext>
              </a:extLst>
            </p:cNvPr>
            <p:cNvSpPr txBox="1"/>
            <p:nvPr/>
          </p:nvSpPr>
          <p:spPr>
            <a:xfrm>
              <a:off x="17851634" y="2161362"/>
              <a:ext cx="606107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sng" strike="noStrike" kern="1200" cap="none" spc="0" normalizeH="0" baseline="0" noProof="0">
                  <a:ln>
                    <a:noFill/>
                  </a:ln>
                  <a:solidFill>
                    <a:srgbClr val="1B1464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Estimated Global Cost of Digital Ad Fraud</a:t>
              </a:r>
              <a:r>
                <a:rPr kumimoji="0" lang="en-US" sz="900" b="1" i="0" u="none" strike="noStrike" kern="1200" cap="none" spc="0" normalizeH="0" baseline="0" noProof="0">
                  <a:ln>
                    <a:noFill/>
                  </a:ln>
                  <a:solidFill>
                    <a:srgbClr val="1B1464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 </a:t>
              </a:r>
              <a:br>
                <a: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1B1464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</a:b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1B1464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$ in Billions</a:t>
              </a: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11C1976-9507-EBE0-CE67-24360922324C}"/>
                </a:ext>
              </a:extLst>
            </p:cNvPr>
            <p:cNvSpPr/>
            <p:nvPr/>
          </p:nvSpPr>
          <p:spPr>
            <a:xfrm>
              <a:off x="16248788" y="5694681"/>
              <a:ext cx="2431916" cy="523220"/>
            </a:xfrm>
            <a:prstGeom prst="rect">
              <a:avLst/>
            </a:prstGeom>
            <a:solidFill>
              <a:srgbClr val="FFE600"/>
            </a:solidFill>
            <a:ln>
              <a:solidFill>
                <a:srgbClr val="1B1464"/>
              </a:solidFill>
            </a:ln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Helvetica" panose="020B0403020202020204" pitchFamily="34" charset="0"/>
                  <a:ea typeface="+mn-ea"/>
                  <a:cs typeface="+mn-cs"/>
                </a:rPr>
                <a:t>$35 billion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Helvetica" panose="020B0403020202020204" pitchFamily="34" charset="0"/>
                  <a:ea typeface="+mn-ea"/>
                  <a:cs typeface="+mn-cs"/>
                </a:rPr>
                <a:t>projected in North America alone (2023)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7927A9C-61D3-F304-DB56-112E758147F4}"/>
                </a:ext>
              </a:extLst>
            </p:cNvPr>
            <p:cNvSpPr/>
            <p:nvPr/>
          </p:nvSpPr>
          <p:spPr>
            <a:xfrm>
              <a:off x="23134489" y="5694681"/>
              <a:ext cx="2431916" cy="523220"/>
            </a:xfrm>
            <a:prstGeom prst="rect">
              <a:avLst/>
            </a:prstGeom>
            <a:solidFill>
              <a:srgbClr val="FFE600"/>
            </a:solidFill>
            <a:ln>
              <a:solidFill>
                <a:srgbClr val="1B1464"/>
              </a:solidFill>
            </a:ln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Helvetica" panose="020B0403020202020204" pitchFamily="34" charset="0"/>
                  <a:ea typeface="+mn-ea"/>
                  <a:cs typeface="+mn-cs"/>
                </a:rPr>
                <a:t>$72 billion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Helvetica" panose="020B0403020202020204" pitchFamily="34" charset="0"/>
                  <a:ea typeface="+mn-ea"/>
                  <a:cs typeface="+mn-cs"/>
                </a:rPr>
                <a:t>projected in North America alone (2028)</a:t>
              </a: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4AD376E0-1551-8A74-F521-0BE2A0C9BF26}"/>
                </a:ext>
              </a:extLst>
            </p:cNvPr>
            <p:cNvCxnSpPr/>
            <p:nvPr/>
          </p:nvCxnSpPr>
          <p:spPr>
            <a:xfrm>
              <a:off x="18773818" y="5955304"/>
              <a:ext cx="4210594" cy="0"/>
            </a:xfrm>
            <a:prstGeom prst="straightConnector1">
              <a:avLst/>
            </a:prstGeom>
            <a:ln w="28575">
              <a:solidFill>
                <a:srgbClr val="ED3C8D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3" name="Chart 32">
              <a:extLst>
                <a:ext uri="{FF2B5EF4-FFF2-40B4-BE49-F238E27FC236}">
                  <a16:creationId xmlns:a16="http://schemas.microsoft.com/office/drawing/2014/main" id="{0E356A01-F30F-0F50-C921-760CF5CE086D}"/>
                </a:ext>
              </a:extLst>
            </p:cNvPr>
            <p:cNvGraphicFramePr/>
            <p:nvPr/>
          </p:nvGraphicFramePr>
          <p:xfrm>
            <a:off x="16248788" y="2862539"/>
            <a:ext cx="9317616" cy="279287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6F6F7535-68AE-1B18-15A1-2244EEB52419}"/>
                </a:ext>
              </a:extLst>
            </p:cNvPr>
            <p:cNvCxnSpPr/>
            <p:nvPr/>
          </p:nvCxnSpPr>
          <p:spPr>
            <a:xfrm flipV="1">
              <a:off x="16993659" y="3008055"/>
              <a:ext cx="7208196" cy="846307"/>
            </a:xfrm>
            <a:prstGeom prst="line">
              <a:avLst/>
            </a:prstGeom>
            <a:ln w="28575">
              <a:solidFill>
                <a:srgbClr val="ED3C8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BECD7F8D-B296-936E-D27E-3528613339CF}"/>
                </a:ext>
              </a:extLst>
            </p:cNvPr>
            <p:cNvSpPr txBox="1"/>
            <p:nvPr/>
          </p:nvSpPr>
          <p:spPr>
            <a:xfrm rot="21195013">
              <a:off x="16973508" y="3081847"/>
              <a:ext cx="724849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ED3C8D"/>
                  </a:solidFill>
                  <a:effectLst/>
                  <a:uLnTx/>
                  <a:uFillTx/>
                  <a:latin typeface="Helvetica" panose="020B0403020202020204" pitchFamily="34" charset="0"/>
                  <a:ea typeface="+mn-ea"/>
                  <a:cs typeface="+mn-cs"/>
                </a:rPr>
                <a:t>Projected to </a:t>
              </a: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ED3C8D"/>
                  </a:solidFill>
                  <a:effectLst/>
                  <a:uLnTx/>
                  <a:uFillTx/>
                  <a:latin typeface="Helvetica" panose="020B0403020202020204" pitchFamily="34" charset="0"/>
                  <a:ea typeface="+mn-ea"/>
                  <a:cs typeface="+mn-cs"/>
                </a:rPr>
                <a:t>more than double </a:t>
              </a: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ED3C8D"/>
                  </a:solidFill>
                  <a:effectLst/>
                  <a:uLnTx/>
                  <a:uFillTx/>
                  <a:latin typeface="Helvetica" panose="020B0403020202020204" pitchFamily="34" charset="0"/>
                  <a:ea typeface="+mn-ea"/>
                  <a:cs typeface="+mn-cs"/>
                </a:rPr>
                <a:t>between 2023 - 2028</a:t>
              </a:r>
            </a:p>
          </p:txBody>
        </p:sp>
      </p:grpSp>
      <p:pic>
        <p:nvPicPr>
          <p:cNvPr id="2" name="Picture 2">
            <a:hlinkClick r:id="rId6"/>
            <a:extLst>
              <a:ext uri="{FF2B5EF4-FFF2-40B4-BE49-F238E27FC236}">
                <a16:creationId xmlns:a16="http://schemas.microsoft.com/office/drawing/2014/main" id="{338F7AA7-BF36-EEF4-96F0-0EDE3BEB51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9EB199F-35B2-3645-7539-316DA3D17633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112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63E9EE8-5CBA-466B-A2E4-7466DC413432}"/>
</file>

<file path=customXml/itemProps2.xml><?xml version="1.0" encoding="utf-8"?>
<ds:datastoreItem xmlns:ds="http://schemas.openxmlformats.org/officeDocument/2006/customXml" ds:itemID="{15FA529C-2A1C-478B-9F35-B79F9EEE3A54}"/>
</file>

<file path=customXml/itemProps3.xml><?xml version="1.0" encoding="utf-8"?>
<ds:datastoreItem xmlns:ds="http://schemas.openxmlformats.org/officeDocument/2006/customXml" ds:itemID="{EAA0FDBB-096F-41DB-BBCE-6D5F550D867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2025-08-11T14:24:33Z</dcterms:created>
  <dcterms:modified xsi:type="dcterms:W3CDTF">2025-08-11T14:24:51Z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