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69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71672-306F-4AA1-9E80-9A6F30187931}" v="1" dt="2025-08-11T14:23:42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9271672-306F-4AA1-9E80-9A6F30187931}"/>
    <pc:docChg chg="addSld modSld">
      <pc:chgData name="Dylan Breger" userId="9b3da09f-10fe-42ec-9aa5-9fa2a3e9cc20" providerId="ADAL" clId="{99271672-306F-4AA1-9E80-9A6F30187931}" dt="2025-08-11T14:23:42.856" v="0"/>
      <pc:docMkLst>
        <pc:docMk/>
      </pc:docMkLst>
      <pc:sldChg chg="add">
        <pc:chgData name="Dylan Breger" userId="9b3da09f-10fe-42ec-9aa5-9fa2a3e9cc20" providerId="ADAL" clId="{99271672-306F-4AA1-9E80-9A6F30187931}" dt="2025-08-11T14:23:42.856" v="0"/>
        <pc:sldMkLst>
          <pc:docMk/>
          <pc:sldMk cId="2699200354" sldId="21468466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2099B-179D-4009-BF22-5B877880DCA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4F6A0-5D14-47F1-A35F-E61FAC788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71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506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CA635-4B46-FB83-D97B-ABF3584EC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59657-4407-2245-5484-3E99AAF33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F452D-8E14-9219-E457-E26747B8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216DB-C34F-EE04-97A6-7DAB0C03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C3207-3872-D061-8AF8-BD7FBCE7C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2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A896-9FED-625A-3AD9-2B42E4DFE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60DD1-2F57-A546-1B00-FCF0D580B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C24BA-9775-5391-8EE9-A088A5171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99A8-F00D-1BFE-E22D-D1144929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BE23B-D770-335D-2043-E88860218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5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60EF6-69CF-9D77-EE9A-7400B77D26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C2BCD-ABB9-276D-010A-F53EF3219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2EA6E-539D-D651-F2BA-D855008A9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D565D-1E26-FC51-9B4A-9C5B0654D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BF827-0DC6-1D48-A13C-A812C93B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6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97DB9-9240-64BA-42AB-46A92F852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E2658-D12C-7C51-3DCE-BA6B1DB0D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258AD-EAD9-9A03-23DC-7EFE6572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A8C7F-C3D3-E814-A0E4-E8104D562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15BDE-D4F3-6137-9FA3-7308F6688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8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2038F-178F-31BF-248B-692064FF2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EAC98-A4C0-D140-EB91-2A75B6AFE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83330-8A07-2CC3-6C91-7E97BB4D2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DF914-7583-ED84-4746-AB118CDF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AE55B-872B-8F60-5E39-F81D1ABC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1460A-7B3E-77B6-1A52-C172ECBB3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8D8F9-434E-5C40-A8D9-280656044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63704-C276-E8D8-429C-C9EDC1BFB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E6927-B597-81FC-E7EA-B98D572DE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D2444-13E5-6DBF-3011-88D8CEA7D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869F1-CD8F-4139-8507-7FE34256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4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E2DF-CF32-8DD0-768C-5FBAD394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A88AF-CA59-36F1-92D9-DF8D4E03B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A1BDB-9B04-13B2-F7EB-B59361B5C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A1BC92-FADC-50D6-DAA9-FDC2A3B07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58DBB1-86D2-2F8A-47FC-F9F7FB2A8D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D0067F-BA5C-C82D-3876-2DB0EB9E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228BF-7E47-E00E-2441-B0C3D363F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DF048-5C7E-8F75-3A17-67B0654E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9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7F96D-F7AE-7437-5631-379A3E93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EDB53-333B-8DD5-12F1-F51537AF7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35C7A9-E720-2CD3-9312-E263B5F4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D41B0-F476-7E17-3FF6-3677C56D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930427-534C-50FB-4D7E-1A2F8557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0DEF2D-8724-5186-D832-9AE7D992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D8342-806D-53CA-D195-AE436FC8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5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F9180-6603-687B-84BB-0332BF61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36978-5DAC-3817-8D8D-5148AACC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8CEAE-81F9-26D4-C77F-5E8EA37CF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3D3E2-EEC6-0C51-AE0C-E8D8F89D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6C27C-2ECF-D05C-D0FB-DEC1049C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49E09-8244-56FF-9CAF-26FB1B15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BBB97-41DA-147A-571E-3EB159A5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77E5D-E4F2-808D-DF3E-2BA76AFB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3EFAFF-9AA0-BF11-B5F7-E15871911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AD209-4E2A-18EB-CA82-BCF2B63BF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1DCE9-0287-7BFB-379C-01996ACE6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71416-3AD4-B87B-971C-CA0EF74E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4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EECA4-6325-1FC2-74A5-0FD34A23E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35AAD-FFE6-835C-D65F-01E81FEDA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FDA0-7F5F-AE27-D9BB-BE88BCE37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3CFB92-68A1-4354-B2A3-27B7F5B4BD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8FF50-A574-0C09-9ED6-A09DE53A1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FFEFC-D581-460D-18D4-38A07523E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81CBEC-1B67-4101-884A-ADC45D801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understand-data-privacy?utm_source=grab-and-go&amp;utm_medium=vab-insights&amp;utm_campaign=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0446E27-F3B6-5A36-90F5-155E8E262FA5}"/>
              </a:ext>
            </a:extLst>
          </p:cNvPr>
          <p:cNvSpPr>
            <a:spLocks/>
          </p:cNvSpPr>
          <p:nvPr/>
        </p:nvSpPr>
        <p:spPr>
          <a:xfrm>
            <a:off x="-995" y="1671565"/>
            <a:ext cx="12192000" cy="518643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273CF8FB-BAFB-9FD1-F25A-E4C10780D4D4}"/>
              </a:ext>
            </a:extLst>
          </p:cNvPr>
          <p:cNvSpPr/>
          <p:nvPr/>
        </p:nvSpPr>
        <p:spPr>
          <a:xfrm>
            <a:off x="88966" y="1835252"/>
            <a:ext cx="2487242" cy="2746860"/>
          </a:xfrm>
          <a:prstGeom prst="roundRect">
            <a:avLst>
              <a:gd name="adj" fmla="val 8866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2B821F-AFA8-E06A-1DEB-C127DF9C87A6}"/>
              </a:ext>
            </a:extLst>
          </p:cNvPr>
          <p:cNvSpPr/>
          <p:nvPr/>
        </p:nvSpPr>
        <p:spPr>
          <a:xfrm>
            <a:off x="163271" y="2236044"/>
            <a:ext cx="246603" cy="214645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5D1C1A-8606-B796-2493-4C19A075F675}"/>
              </a:ext>
            </a:extLst>
          </p:cNvPr>
          <p:cNvSpPr txBox="1"/>
          <p:nvPr/>
        </p:nvSpPr>
        <p:spPr>
          <a:xfrm>
            <a:off x="377611" y="2192379"/>
            <a:ext cx="24556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=Law Passed &amp; Signed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(19 states)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40D280-8E47-778A-C01C-981E0E0056CF}"/>
              </a:ext>
            </a:extLst>
          </p:cNvPr>
          <p:cNvSpPr/>
          <p:nvPr/>
        </p:nvSpPr>
        <p:spPr>
          <a:xfrm>
            <a:off x="163271" y="2785277"/>
            <a:ext cx="246603" cy="214645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4BD3E1-4483-D191-F5F5-EAF5B91683D2}"/>
              </a:ext>
            </a:extLst>
          </p:cNvPr>
          <p:cNvSpPr txBox="1"/>
          <p:nvPr/>
        </p:nvSpPr>
        <p:spPr>
          <a:xfrm>
            <a:off x="377611" y="2741612"/>
            <a:ext cx="2192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=Active Bill In Committee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 (5 states)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3D8824-016A-8D80-B4E2-BC9DDDFAFD9B}"/>
              </a:ext>
            </a:extLst>
          </p:cNvPr>
          <p:cNvSpPr/>
          <p:nvPr/>
        </p:nvSpPr>
        <p:spPr>
          <a:xfrm>
            <a:off x="152133" y="3306441"/>
            <a:ext cx="246603" cy="214645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DF7BE1-B010-72BF-C6E9-3B4DB5770B1A}"/>
              </a:ext>
            </a:extLst>
          </p:cNvPr>
          <p:cNvSpPr txBox="1"/>
          <p:nvPr/>
        </p:nvSpPr>
        <p:spPr>
          <a:xfrm>
            <a:off x="366473" y="3262776"/>
            <a:ext cx="245566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=Inactive Bill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 (14 states)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DF42F725-763B-AF83-6089-887BBBC36AF0}"/>
              </a:ext>
            </a:extLst>
          </p:cNvPr>
          <p:cNvSpPr txBox="1"/>
          <p:nvPr/>
        </p:nvSpPr>
        <p:spPr>
          <a:xfrm>
            <a:off x="88964" y="1848984"/>
            <a:ext cx="2381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Legend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444C9275-BD7E-CB33-8699-CB58D172F7AF}"/>
              </a:ext>
            </a:extLst>
          </p:cNvPr>
          <p:cNvSpPr/>
          <p:nvPr/>
        </p:nvSpPr>
        <p:spPr>
          <a:xfrm>
            <a:off x="152133" y="3822054"/>
            <a:ext cx="246603" cy="214645"/>
          </a:xfrm>
          <a:prstGeom prst="rect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E7A48727-2FA7-3038-509C-73514092E1C8}"/>
              </a:ext>
            </a:extLst>
          </p:cNvPr>
          <p:cNvSpPr txBox="1"/>
          <p:nvPr/>
        </p:nvSpPr>
        <p:spPr>
          <a:xfrm>
            <a:off x="366472" y="3771245"/>
            <a:ext cx="2133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=No Comprehensive Bill  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..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Introduced Yet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(1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states)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12829BE8-B8DC-6790-4D4F-7B74BBFF5D5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5" name="Picture 1024">
            <a:extLst>
              <a:ext uri="{FF2B5EF4-FFF2-40B4-BE49-F238E27FC236}">
                <a16:creationId xmlns:a16="http://schemas.microsoft.com/office/drawing/2014/main" id="{D6A58167-909F-3D22-5059-D15FAC407F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4793" y="1950720"/>
            <a:ext cx="6759837" cy="4131604"/>
          </a:xfrm>
          <a:prstGeom prst="rect">
            <a:avLst/>
          </a:prstGeom>
        </p:spPr>
      </p:pic>
      <p:sp>
        <p:nvSpPr>
          <p:cNvPr id="1027" name="TextBox 1026">
            <a:extLst>
              <a:ext uri="{FF2B5EF4-FFF2-40B4-BE49-F238E27FC236}">
                <a16:creationId xmlns:a16="http://schemas.microsoft.com/office/drawing/2014/main" id="{91FE7A0B-27A1-04D0-62D5-6C68C48FAB6C}"/>
              </a:ext>
            </a:extLst>
          </p:cNvPr>
          <p:cNvSpPr txBox="1"/>
          <p:nvPr/>
        </p:nvSpPr>
        <p:spPr>
          <a:xfrm>
            <a:off x="390617" y="6333489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IAPP, ‘US State Privacy Legislation Tracker,’ </a:t>
            </a:r>
            <a:r>
              <a:rPr kumimoji="0" lang="en-US" sz="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as of 7/7/25</a:t>
            </a:r>
            <a:r>
              <a:rPr kumimoji="0" lang="en-US" sz="8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1028" name="TextBox 1027">
            <a:hlinkClick r:id="rId6"/>
            <a:extLst>
              <a:ext uri="{FF2B5EF4-FFF2-40B4-BE49-F238E27FC236}">
                <a16:creationId xmlns:a16="http://schemas.microsoft.com/office/drawing/2014/main" id="{02859608-A953-86F3-4B87-790A47D352A5}"/>
              </a:ext>
            </a:extLst>
          </p:cNvPr>
          <p:cNvSpPr txBox="1">
            <a:spLocks/>
          </p:cNvSpPr>
          <p:nvPr/>
        </p:nvSpPr>
        <p:spPr>
          <a:xfrm>
            <a:off x="-3" y="606960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Understanding the Momentum of Data Privacy Legislation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1029" name="Rectangle 1028">
            <a:extLst>
              <a:ext uri="{FF2B5EF4-FFF2-40B4-BE49-F238E27FC236}">
                <a16:creationId xmlns:a16="http://schemas.microsoft.com/office/drawing/2014/main" id="{90F38093-9A4B-E40A-43CA-AD0920AC2CF3}"/>
              </a:ext>
            </a:extLst>
          </p:cNvPr>
          <p:cNvSpPr/>
          <p:nvPr/>
        </p:nvSpPr>
        <p:spPr>
          <a:xfrm>
            <a:off x="28824" y="348712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>
                <a:solidFill>
                  <a:srgbClr val="1B1464"/>
                </a:solidFill>
                <a:latin typeface="Helvetica"/>
                <a:cs typeface="Helvetica"/>
              </a:rPr>
              <a:t>The data privacy landscape across the U.S. varies, with a number of new legislative acts being implemented by states</a:t>
            </a:r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C3BD7C99-7FCA-0575-E2D9-9D64BCB4746C}"/>
              </a:ext>
            </a:extLst>
          </p:cNvPr>
          <p:cNvSpPr/>
          <p:nvPr/>
        </p:nvSpPr>
        <p:spPr>
          <a:xfrm>
            <a:off x="-2" y="-1"/>
            <a:ext cx="2071994" cy="28921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Privacy Map by State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BD6563C8-1D25-8B47-1BC4-408D0B5CB74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privacy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032" name="Picture 2">
            <a:hlinkClick r:id="rId7"/>
            <a:extLst>
              <a:ext uri="{FF2B5EF4-FFF2-40B4-BE49-F238E27FC236}">
                <a16:creationId xmlns:a16="http://schemas.microsoft.com/office/drawing/2014/main" id="{A3F30B5C-7CCA-48CC-AB60-634490B0B7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8CA5617-DD9E-D247-D2FB-99B905B5092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5AAD5770-2EF4-F91B-BCDC-798FF1303DA3}"/>
              </a:ext>
            </a:extLst>
          </p:cNvPr>
          <p:cNvSpPr txBox="1"/>
          <p:nvPr/>
        </p:nvSpPr>
        <p:spPr>
          <a:xfrm>
            <a:off x="-5297" y="1673314"/>
            <a:ext cx="12197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U.S. State Privacy Legislation Tracker</a:t>
            </a:r>
          </a:p>
        </p:txBody>
      </p:sp>
    </p:spTree>
    <p:extLst>
      <p:ext uri="{BB962C8B-B14F-4D97-AF65-F5344CB8AC3E}">
        <p14:creationId xmlns:p14="http://schemas.microsoft.com/office/powerpoint/2010/main" val="2699200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D682301-4679-4535-810D-93C078532F96}"/>
</file>

<file path=customXml/itemProps2.xml><?xml version="1.0" encoding="utf-8"?>
<ds:datastoreItem xmlns:ds="http://schemas.openxmlformats.org/officeDocument/2006/customXml" ds:itemID="{05510AAE-2386-4DE8-ABEF-B5B2EF8CBB39}"/>
</file>

<file path=customXml/itemProps3.xml><?xml version="1.0" encoding="utf-8"?>
<ds:datastoreItem xmlns:ds="http://schemas.openxmlformats.org/officeDocument/2006/customXml" ds:itemID="{78EBE1AD-2342-45BF-8FF5-5EEDBEC051E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2025-08-11T14:23:42Z</dcterms:created>
  <dcterms:modified xsi:type="dcterms:W3CDTF">2025-08-11T14:24:28Z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