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684649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8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D8B1BD-2358-7DC0-F81F-BBFC6CEA53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E6F52DD-BC82-B275-29E7-F5BA0EF146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C3AAF7-E25E-BFEA-92A0-217656243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5E0B9-49D0-4B50-BE7A-377D9FAD9617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31C79C-76F6-1065-39F1-ABDFBD865B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61370E-B947-D174-8B16-B7DF75F8B8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8A1E4-6936-43C9-A32D-AE0ADCDC37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3148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39A61C-68E2-9919-49BC-0548759B76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AAF035-B012-4EDB-F3AC-87C1CA6BC1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C1D09D-8DDC-7DA4-4462-B3B3F3A1CB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5E0B9-49D0-4B50-BE7A-377D9FAD9617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2ACA1B-3017-2AAE-E2FB-49EEE7A38F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D4026D-0E45-02FC-1E45-70180F17F6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8A1E4-6936-43C9-A32D-AE0ADCDC37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8666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788FFA1-59F8-0C17-4181-3BAD04CEDEB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655623-1A43-63BD-9F63-615B352C03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4D707B-63BB-7184-35DB-44F88436BA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5E0B9-49D0-4B50-BE7A-377D9FAD9617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2BDF47-A62F-F92F-F79A-362A8A4DAA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E6F7D9-6B72-718F-2DBA-80BB3EFF39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8A1E4-6936-43C9-A32D-AE0ADCDC37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271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8A8E5C-B3B5-45E6-0283-91B972CBF4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473038-3153-8418-0664-4095AC3524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98B5CE-B476-7F44-1015-1E24268D5A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5E0B9-49D0-4B50-BE7A-377D9FAD9617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79DAC3-8283-78D0-C84A-C5D55520BE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2B57CE-DC6D-5F8E-3454-131AE8BF9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8A1E4-6936-43C9-A32D-AE0ADCDC37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8132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8EECE1-F009-E964-0E1A-17A9D2D146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71D28B-F4CE-5154-E6F2-4B5F839FFA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FACE5B-3135-89EA-65E3-46F2D0EAA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5E0B9-49D0-4B50-BE7A-377D9FAD9617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C374E8-E89C-9C78-4E61-6085401B67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71CD7D-1135-7B89-9B50-E239C2769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8A1E4-6936-43C9-A32D-AE0ADCDC37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997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B46F04-FBA5-34BC-8A6B-613ECF3E1D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4CFE97-D337-DFD0-0BFE-C2A0B6FE3D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D8D358-B81B-C10B-3CD3-E763F263B3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C62FC0-FA56-24D8-0477-59D7007F67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5E0B9-49D0-4B50-BE7A-377D9FAD9617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2C9BFA-0BA6-4A09-9554-925BE75E59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3ED0BB-E881-E355-E86E-B9430D4958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8A1E4-6936-43C9-A32D-AE0ADCDC37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553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A5677A-466E-B84E-F34B-C8B7C79B8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1224C2-732A-7B17-C78F-2FE58ADC50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77C858-7975-93BA-EA7D-1CA1D59A21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8F1537-30B6-BF2B-7978-4130F38630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23958B2-4F84-A85E-A0F9-C426918D15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18AA993-86C2-09E8-DF23-4A90D07A80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5E0B9-49D0-4B50-BE7A-377D9FAD9617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9F134EE-126A-2C0A-1DC2-B7431F6488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0E1BBBD-BDDA-440F-4F8D-FAD89D8C6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8A1E4-6936-43C9-A32D-AE0ADCDC37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0694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3037B2-7A38-508F-AE67-70F85B60E0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7747FAA-462B-D7FA-C28C-850ECC5C4B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5E0B9-49D0-4B50-BE7A-377D9FAD9617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98EAA9-E955-20C8-D6B4-9E4CF83524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BB4D937-72AF-3485-5311-58815CE3A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8A1E4-6936-43C9-A32D-AE0ADCDC37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3476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F6E0002-F23F-DF19-5EF8-BCDC8CC54F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5E0B9-49D0-4B50-BE7A-377D9FAD9617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87ED82E-0C61-C688-C33E-5574E21EC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B033DF-FC40-6CFE-29FA-9F84E4AA9A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8A1E4-6936-43C9-A32D-AE0ADCDC37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5593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F3AA8B-ADDC-4F95-53C0-5EE736853A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7CC9C5-A823-C141-B717-86A03CB2E2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431149-0441-0CB5-E5A0-9295B378D7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47ACA3-56BC-E2E0-0B2F-07CB26CC4D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5E0B9-49D0-4B50-BE7A-377D9FAD9617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835437-03FF-3787-6E31-3AB39B8DD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FF080F-C947-7D32-66AD-CAF6A218FA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8A1E4-6936-43C9-A32D-AE0ADCDC37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081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45844F-E5F4-0F49-7EFC-E9859DFD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CFEDF2E-B79B-7FD9-39BC-A92C1751E7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AF6D0CC-5CC1-8D9F-0EB2-F0574B9122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95D6D9-6DCE-0896-6BA0-9074225050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5E0B9-49D0-4B50-BE7A-377D9FAD9617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332131-79F1-0B22-9690-73223B4461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3D0EFF-1F7F-BC42-A0CB-7F12778E6D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8A1E4-6936-43C9-A32D-AE0ADCDC37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793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A8C7197-FE39-A1C0-9C0C-B07AC9DF0D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FA2EF5-7EE9-3BD0-27F0-3EC09B8187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393839-F8EC-E04C-A4ED-881224AE5F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A25E0B9-49D0-4B50-BE7A-377D9FAD9617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1B8D11-C200-60EB-2261-B7AEBC7C99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F3139B-7D4B-51D9-3876-8B2AB38EFE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1A8A1E4-6936-43C9-A32D-AE0ADCDC37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928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2.jpeg"/><Relationship Id="rId7" Type="http://schemas.openxmlformats.org/officeDocument/2006/relationships/hyperlink" Target="https://thevab.com/signin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thevab.com/insight/exposed" TargetMode="Externa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FC24A00-B9C9-8ED8-DC0A-67B89078C05A}"/>
              </a:ext>
            </a:extLst>
          </p:cNvPr>
          <p:cNvSpPr/>
          <p:nvPr/>
        </p:nvSpPr>
        <p:spPr>
          <a:xfrm>
            <a:off x="4086471" y="1697732"/>
            <a:ext cx="8105530" cy="4393148"/>
          </a:xfrm>
          <a:prstGeom prst="rect">
            <a:avLst/>
          </a:prstGeom>
          <a:solidFill>
            <a:srgbClr val="E2E8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0C174E9-435A-3815-E7BC-B82287950154}"/>
              </a:ext>
            </a:extLst>
          </p:cNvPr>
          <p:cNvSpPr txBox="1"/>
          <p:nvPr/>
        </p:nvSpPr>
        <p:spPr>
          <a:xfrm>
            <a:off x="472837" y="6188813"/>
            <a:ext cx="109521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VAB / Advertiser Perceptions ‘Marketer Sentiment on Ad Fraud’ Survey, November 2023. Survey base: Marketer and agency contacts from the Advertiser Perceptions ‘Senior Marketer’ and ‘Streaming Video’ online communities. Q6. What solutions [is your company/are your clients] using to prevent digital ad fraud? Base = Total Respondents.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0F28E64-4BE1-041C-99B4-0B7206257D2A}"/>
              </a:ext>
            </a:extLst>
          </p:cNvPr>
          <p:cNvSpPr txBox="1"/>
          <p:nvPr/>
        </p:nvSpPr>
        <p:spPr>
          <a:xfrm>
            <a:off x="4097232" y="1843762"/>
            <a:ext cx="808400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1" i="0" u="none" strike="noStrike" cap="none" spc="0" normalizeH="0" baseline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% of respondents who are prioritizing brand safety over lower CPMs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B6A10E3-4C86-95D7-2911-6BF021450889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09990"/>
            <a:ext cx="11708793" cy="350107"/>
          </a:xfrm>
          <a:prstGeom prst="rect">
            <a:avLst/>
          </a:prstGeom>
        </p:spPr>
      </p:pic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E4EC64E7-861B-FF71-4CE7-5D2028E13572}"/>
              </a:ext>
            </a:extLst>
          </p:cNvPr>
          <p:cNvSpPr txBox="1">
            <a:spLocks/>
          </p:cNvSpPr>
          <p:nvPr/>
        </p:nvSpPr>
        <p:spPr>
          <a:xfrm>
            <a:off x="503714" y="658996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pic>
        <p:nvPicPr>
          <p:cNvPr id="35" name="Picture 34" descr="A group of people sitting at a table&#10;&#10;Description automatically generated">
            <a:extLst>
              <a:ext uri="{FF2B5EF4-FFF2-40B4-BE49-F238E27FC236}">
                <a16:creationId xmlns:a16="http://schemas.microsoft.com/office/drawing/2014/main" id="{8141767C-70C2-372B-A7A3-2D2D3E35513E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701877"/>
            <a:ext cx="4086471" cy="4393148"/>
          </a:xfrm>
          <a:prstGeom prst="rect">
            <a:avLst/>
          </a:prstGeom>
        </p:spPr>
      </p:pic>
      <p:sp>
        <p:nvSpPr>
          <p:cNvPr id="52" name="Rectangle 51">
            <a:extLst>
              <a:ext uri="{FF2B5EF4-FFF2-40B4-BE49-F238E27FC236}">
                <a16:creationId xmlns:a16="http://schemas.microsoft.com/office/drawing/2014/main" id="{393ED26C-1747-B15E-D679-730F2CF1AA31}"/>
              </a:ext>
            </a:extLst>
          </p:cNvPr>
          <p:cNvSpPr/>
          <p:nvPr/>
        </p:nvSpPr>
        <p:spPr>
          <a:xfrm>
            <a:off x="4962483" y="2603500"/>
            <a:ext cx="2534222" cy="2556768"/>
          </a:xfrm>
          <a:prstGeom prst="rect">
            <a:avLst/>
          </a:prstGeom>
          <a:solidFill>
            <a:schemeClr val="bg1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58A6B07-F07B-4588-2726-E8CF1BE5CF96}"/>
              </a:ext>
            </a:extLst>
          </p:cNvPr>
          <p:cNvSpPr txBox="1"/>
          <p:nvPr/>
        </p:nvSpPr>
        <p:spPr>
          <a:xfrm>
            <a:off x="5663706" y="2891284"/>
            <a:ext cx="16650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Brand Marketers</a:t>
            </a:r>
          </a:p>
        </p:txBody>
      </p:sp>
      <p:pic>
        <p:nvPicPr>
          <p:cNvPr id="22" name="Picture 21" descr="Icon&#10;&#10;Description automatically generated">
            <a:extLst>
              <a:ext uri="{FF2B5EF4-FFF2-40B4-BE49-F238E27FC236}">
                <a16:creationId xmlns:a16="http://schemas.microsoft.com/office/drawing/2014/main" id="{65FD38DB-1169-8020-09A6-6E202584DD5D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21194" y="2929521"/>
            <a:ext cx="542512" cy="582197"/>
          </a:xfrm>
          <a:prstGeom prst="rect">
            <a:avLst/>
          </a:prstGeom>
        </p:spPr>
      </p:pic>
      <p:sp>
        <p:nvSpPr>
          <p:cNvPr id="46" name="TextBox 45">
            <a:extLst>
              <a:ext uri="{FF2B5EF4-FFF2-40B4-BE49-F238E27FC236}">
                <a16:creationId xmlns:a16="http://schemas.microsoft.com/office/drawing/2014/main" id="{791A9669-56E5-773C-A357-2A8F45A7FA06}"/>
              </a:ext>
            </a:extLst>
          </p:cNvPr>
          <p:cNvSpPr txBox="1"/>
          <p:nvPr/>
        </p:nvSpPr>
        <p:spPr>
          <a:xfrm>
            <a:off x="4962483" y="3613496"/>
            <a:ext cx="2615534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1" i="0" u="none" strike="noStrike" kern="1200" cap="none" spc="0" normalizeH="0" baseline="0" noProof="0">
                <a:ln>
                  <a:solidFill>
                    <a:srgbClr val="1F1A62"/>
                  </a:solidFill>
                </a:ln>
                <a:solidFill>
                  <a:srgbClr val="00BFF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32%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E124C8DF-0B02-4550-561A-AB48ABFE5FE5}"/>
              </a:ext>
            </a:extLst>
          </p:cNvPr>
          <p:cNvSpPr/>
          <p:nvPr/>
        </p:nvSpPr>
        <p:spPr>
          <a:xfrm>
            <a:off x="8652741" y="2603500"/>
            <a:ext cx="2663248" cy="2556768"/>
          </a:xfrm>
          <a:prstGeom prst="rect">
            <a:avLst/>
          </a:prstGeom>
          <a:solidFill>
            <a:schemeClr val="bg1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0A61091-DC55-5149-9CED-B4D638D8C33D}"/>
              </a:ext>
            </a:extLst>
          </p:cNvPr>
          <p:cNvSpPr txBox="1"/>
          <p:nvPr/>
        </p:nvSpPr>
        <p:spPr>
          <a:xfrm>
            <a:off x="9360448" y="2891283"/>
            <a:ext cx="17725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Agency Professionals</a:t>
            </a:r>
          </a:p>
        </p:txBody>
      </p:sp>
      <p:pic>
        <p:nvPicPr>
          <p:cNvPr id="21" name="Picture 20" descr="Icon&#10;&#10;Description automatically generated">
            <a:extLst>
              <a:ext uri="{FF2B5EF4-FFF2-40B4-BE49-F238E27FC236}">
                <a16:creationId xmlns:a16="http://schemas.microsoft.com/office/drawing/2014/main" id="{D954F95C-D1D3-8574-1443-8728FD775FA4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817936" y="2955418"/>
            <a:ext cx="542512" cy="582197"/>
          </a:xfrm>
          <a:prstGeom prst="rect">
            <a:avLst/>
          </a:prstGeom>
        </p:spPr>
      </p:pic>
      <p:sp>
        <p:nvSpPr>
          <p:cNvPr id="47" name="TextBox 46">
            <a:extLst>
              <a:ext uri="{FF2B5EF4-FFF2-40B4-BE49-F238E27FC236}">
                <a16:creationId xmlns:a16="http://schemas.microsoft.com/office/drawing/2014/main" id="{9BB64500-7B2E-9896-05BF-6C63E6E8380D}"/>
              </a:ext>
            </a:extLst>
          </p:cNvPr>
          <p:cNvSpPr txBox="1"/>
          <p:nvPr/>
        </p:nvSpPr>
        <p:spPr>
          <a:xfrm>
            <a:off x="8678753" y="3613496"/>
            <a:ext cx="2615534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1" i="0" u="none" strike="noStrike" kern="1200" cap="none" spc="0" normalizeH="0" baseline="0" noProof="0">
                <a:ln>
                  <a:solidFill>
                    <a:srgbClr val="1F1A62"/>
                  </a:solidFill>
                </a:ln>
                <a:solidFill>
                  <a:srgbClr val="ED3C8D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27%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BE886DA-FA42-68F0-37F7-C228D8A5EC2D}"/>
              </a:ext>
            </a:extLst>
          </p:cNvPr>
          <p:cNvSpPr/>
          <p:nvPr/>
        </p:nvSpPr>
        <p:spPr>
          <a:xfrm>
            <a:off x="483207" y="6561933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 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82AE8A2-2505-7883-3499-D51725917DD3}"/>
              </a:ext>
            </a:extLst>
          </p:cNvPr>
          <p:cNvSpPr/>
          <p:nvPr/>
        </p:nvSpPr>
        <p:spPr>
          <a:xfrm>
            <a:off x="156142" y="397831"/>
            <a:ext cx="10453921" cy="892552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/>
                <a:ea typeface="+mn-ea"/>
                <a:cs typeface="Helvetica"/>
              </a:rPr>
              <a:t>More than two out of three brand marketers and agencies rank cost </a:t>
            </a:r>
            <a:r>
              <a:rPr kumimoji="0" lang="en-US" sz="2600" b="1" i="1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/>
                <a:ea typeface="+mn-ea"/>
                <a:cs typeface="Helvetica"/>
              </a:rPr>
              <a:t>over</a:t>
            </a: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/>
                <a:ea typeface="+mn-ea"/>
                <a:cs typeface="Helvetica"/>
              </a:rPr>
              <a:t> brand safety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F942FEB-2452-8909-696A-46265E34FF13}"/>
              </a:ext>
            </a:extLst>
          </p:cNvPr>
          <p:cNvSpPr txBox="1"/>
          <p:nvPr/>
        </p:nvSpPr>
        <p:spPr>
          <a:xfrm>
            <a:off x="4452323" y="5341064"/>
            <a:ext cx="737382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1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Brands and agencies have different reasons to push for lower costs including </a:t>
            </a:r>
            <a:r>
              <a:rPr kumimoji="0" lang="en-US" sz="1600" b="0" i="1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cost suppression tied to compensation </a:t>
            </a:r>
            <a:r>
              <a:rPr kumimoji="0" lang="en-US" sz="1600" b="0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or</a:t>
            </a:r>
            <a:r>
              <a:rPr kumimoji="0" lang="en-US" sz="1600" b="0" i="1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 KPI directives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63CA0A7-8A64-AA83-22DD-6012F839ABC4}"/>
              </a:ext>
            </a:extLst>
          </p:cNvPr>
          <p:cNvSpPr/>
          <p:nvPr/>
        </p:nvSpPr>
        <p:spPr>
          <a:xfrm>
            <a:off x="0" y="0"/>
            <a:ext cx="3463048" cy="218661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Campaign Prioritizations: Brand Safety vs. Cost</a:t>
            </a:r>
          </a:p>
        </p:txBody>
      </p:sp>
      <p:sp>
        <p:nvSpPr>
          <p:cNvPr id="6" name="TextBox 5">
            <a:hlinkClick r:id="rId6"/>
            <a:extLst>
              <a:ext uri="{FF2B5EF4-FFF2-40B4-BE49-F238E27FC236}">
                <a16:creationId xmlns:a16="http://schemas.microsoft.com/office/drawing/2014/main" id="{E1E5EA69-2535-29E2-F3B6-A4C5BAB4D3D9}"/>
              </a:ext>
            </a:extLst>
          </p:cNvPr>
          <p:cNvSpPr txBox="1">
            <a:spLocks/>
          </p:cNvSpPr>
          <p:nvPr/>
        </p:nvSpPr>
        <p:spPr>
          <a:xfrm>
            <a:off x="-3" y="5918931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to download the full report, 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‘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Exposed: 5 Inconvenient Truths We Learned From Marketers</a:t>
            </a:r>
            <a:r>
              <a:rPr lang="en-US" sz="1200" b="1" i="1">
                <a:solidFill>
                  <a:srgbClr val="FFE6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’ 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to learn more</a:t>
            </a:r>
            <a:endParaRPr kumimoji="0" lang="en-US" sz="1200" b="1" i="1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D77A195-2A23-B308-C6A3-9793DB232C12}"/>
              </a:ext>
            </a:extLst>
          </p:cNvPr>
          <p:cNvSpPr txBox="1"/>
          <p:nvPr/>
        </p:nvSpPr>
        <p:spPr>
          <a:xfrm>
            <a:off x="10267952" y="26057"/>
            <a:ext cx="1924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brand safety insights</a:t>
            </a:r>
          </a:p>
        </p:txBody>
      </p:sp>
      <p:pic>
        <p:nvPicPr>
          <p:cNvPr id="12" name="Picture 2">
            <a:hlinkClick r:id="rId7"/>
            <a:extLst>
              <a:ext uri="{FF2B5EF4-FFF2-40B4-BE49-F238E27FC236}">
                <a16:creationId xmlns:a16="http://schemas.microsoft.com/office/drawing/2014/main" id="{1101EECA-8859-62D0-4ADB-5DE1DFF55E9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A5CA9794-D083-87C4-E234-9666BD4AE362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903456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05D822C7-9A3F-4FEA-A3A7-A27375FA4620}"/>
</file>

<file path=customXml/itemProps2.xml><?xml version="1.0" encoding="utf-8"?>
<ds:datastoreItem xmlns:ds="http://schemas.openxmlformats.org/officeDocument/2006/customXml" ds:itemID="{34C90F23-C18A-4C95-ACC2-C76BF01FDE41}"/>
</file>

<file path=customXml/itemProps3.xml><?xml version="1.0" encoding="utf-8"?>
<ds:datastoreItem xmlns:ds="http://schemas.openxmlformats.org/officeDocument/2006/customXml" ds:itemID="{8E84C3A3-B662-4438-B720-2BC2F9F5DE68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173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Helvetica</vt:lpstr>
      <vt:lpstr>Helvetica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2024-06-04T20:45:12Z</dcterms:created>
  <dcterms:modified xsi:type="dcterms:W3CDTF">2024-06-04T20:45:29Z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