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A02566-143D-445A-8936-F50A55CFCB07}" v="1" dt="2025-12-10T20:11:28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2-10T20:11:28.058" v="0"/>
      <pc:docMkLst>
        <pc:docMk/>
      </pc:docMkLst>
      <pc:sldChg chg="add">
        <pc:chgData name="Dylan Breger" userId="9b3da09f-10fe-42ec-9aa5-9fa2a3e9cc20" providerId="ADAL" clId="{D81AFA50-692E-4678-A384-3793507736DC}" dt="2025-12-10T20:11:28.058" v="0"/>
        <pc:sldMkLst>
          <pc:docMk/>
          <pc:sldMk cId="3126683086" sldId="214747430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913223140495868E-2"/>
          <c:y val="0.16811988194749561"/>
          <c:w val="0.97417355371900827"/>
          <c:h val="0.73139729988148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Social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Percent Who Looked</c:v>
                </c:pt>
                <c:pt idx="1">
                  <c:v>Percent of Time Looking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0.65</c:v>
                </c:pt>
                <c:pt idx="1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EB-4C82-A336-7BA768D798D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Streaming TV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Percent Who Looked</c:v>
                </c:pt>
                <c:pt idx="1">
                  <c:v>Percent of Time Looking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0.93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EB-4C82-A336-7BA768D798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9773775"/>
        <c:axId val="1639774255"/>
      </c:barChart>
      <c:catAx>
        <c:axId val="1639773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39774255"/>
        <c:crosses val="autoZero"/>
        <c:auto val="1"/>
        <c:lblAlgn val="ctr"/>
        <c:lblOffset val="100"/>
        <c:noMultiLvlLbl val="0"/>
      </c:catAx>
      <c:valAx>
        <c:axId val="1639774255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6397737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F1A62"/>
              </a:solidFill>
              <a:latin typeface="Helvetica" panose="020B0403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F1A62"/>
          </a:solidFill>
          <a:latin typeface="Helvetica" panose="020B0403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D317F-9819-FDE0-90CB-BCF6B27A8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4AB1B9-9642-6BFC-26A7-16E5A6BD1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A7D43-CCBB-78E5-899D-D9B91967A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E69F1-2168-C37C-C727-5B404D7B0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D4B5F-9767-2B3C-D76C-B7B21D8C5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8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F2D02-D5EC-4969-3DF9-7D8FF5367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0FFF8A-9D04-A5E0-D790-37BB322AD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30B8F-DB29-AC2D-FFFF-6DAE12EF7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D7B61-5DE3-A24E-8661-4169CB609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0BFBE-FD56-80EB-7570-0B8D575D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63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01426D-EB29-F492-E192-6EA0021B82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36DFB-DACA-8017-E85D-C618EF6F3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1A0D1-B3BE-0820-9B38-BD51AA5C1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96993-98C1-49F0-D0E4-DD9A25928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736B2-F3ED-6852-BF90-042345ED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9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192B5-35F1-F889-9128-47A41C190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2F9B6-A764-C04B-516A-61592948E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93E5C-EAC2-524F-07C0-C190BB48D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5D76D-FA98-DCA7-26D2-9ED6396A0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49E62-5FF1-07E8-7E5D-2A42E6821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9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0645F-2F2E-8959-BCB3-949B160DE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588C5-F7AB-CCB0-EAB7-C76D43DF1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F7E35-1943-B3B4-D0FA-DC813BEF8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45FBC-F03D-9B50-5375-573CEA249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B3225-C5A9-4764-4C00-FB69AE718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B2226-BE59-B2C2-FBC9-6AB4977D2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0CEA1-C42C-8FEF-0662-BBBBFBC1CC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45A6E4-A487-AFE6-E3C3-E253462A4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56036-22AC-C020-D74F-754398268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7D418-7E46-7FA6-C785-505D62B91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DE63F-7115-88BB-7DF6-1E9FA7EEC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15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7F02C-8A09-1610-BFBB-2CF8CE8E8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2A90C-30EF-7D39-81D7-9EBA304B2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D86C1B-2AD6-781B-6890-24059C9FA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A6B5C4-D28E-BC9B-0269-739F15741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27E981-68BC-CBF5-7B30-B9ABE09634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DBFF9A-C8F4-95CC-745D-CE45DD9BE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421B49-1384-2A51-B447-96E268B9E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C39037-DA51-7736-822B-A776C902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6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D5836-8882-5396-197E-5783E41E9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18AC0-86E7-4129-2710-48F7DFFC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01B2A-B763-512F-9902-267AC629D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9A9A60-E738-742E-42B2-071800076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42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37E811-1CA3-8303-8F5D-26ACC8C55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320E87-62F1-17D5-C734-62056C4B9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9F4EB2-4616-682F-8FD7-0AEF9BC65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D9B2D-BD6D-66F2-ABBB-17BCD6759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87628-4558-C1B4-BA62-DEB8630E2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BF9406-632A-BA12-2AA1-54CA98F76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97D5C-64A1-E7BD-D70A-35CE5ACA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5401E3-2189-ABC7-279F-CD786F9A9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D060D-8288-0C7C-644E-536310CCA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5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DFC0F-DE6B-5363-59C2-D9A53B090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CB8B00-8C41-4A3B-D8BD-EA16497C33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785F6-1C7C-6E88-B69D-0A4E4B183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8FEC6-A745-4AFD-C922-0030DD409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AAF76-B194-E450-7454-DA749C088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95B4A-1504-CCF9-9AF3-C45010843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15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27CCE7-B7B4-4418-F402-3DD89712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F7CD3-5F1C-5D69-EDD3-C54DDE949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B651F-8A7F-0040-FBA6-D7CC79B10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CD5C7B-4D97-4D02-8819-00A3C7398A4B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402BC-165D-9281-C6D2-BA8D343AF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08C66-8A77-8E63-D929-66EC9BCCA5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881AB9-7A7E-4943-B9C3-968FCF34A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30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www.universalads.com/reports/beyond-the-scroll-how-tv-drives-performance-for-emerging-bran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CE4AD3-0C2C-280F-D9B9-F7E6BC62F6D0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D5A8FD-A967-2B89-31D5-F4FCEE4AC3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2297485-4DC5-16BB-E895-3173D47C539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118510-CE8A-1889-0312-95EB60D64F5C}"/>
              </a:ext>
            </a:extLst>
          </p:cNvPr>
          <p:cNvSpPr txBox="1"/>
          <p:nvPr/>
        </p:nvSpPr>
        <p:spPr>
          <a:xfrm>
            <a:off x="483207" y="6062584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Universal Ads,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Beyond the Scroll: How TV drives performance for emerging brands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November 2025. </a:t>
            </a:r>
            <a:r>
              <a:rPr kumimoji="0" lang="en-US" sz="800" b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Dynata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survey commissioned by Comcast Advertising, March 2025, n=1,000.</a:t>
            </a: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7475BD-DF83-3F25-9132-39BB62B1FCD5}"/>
              </a:ext>
            </a:extLst>
          </p:cNvPr>
          <p:cNvSpPr/>
          <p:nvPr/>
        </p:nvSpPr>
        <p:spPr>
          <a:xfrm>
            <a:off x="0" y="0"/>
            <a:ext cx="2950464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Visual Ad Attention: Streaming vs. Social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98B95F-790C-C90A-A50E-C9BA2929592B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Streaming TV commands much higher visual attention than social, with more people looking and staying engaged longer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9303723C-CCBC-1E73-E6BD-6F8458D2C09E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Universal Ads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ECB209-F3B7-E251-35F5-9F6768B681E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2AA3C0-3574-2819-F844-00CBA5525BC0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4" name="Picture 2">
            <a:hlinkClick r:id="rId5"/>
            <a:extLst>
              <a:ext uri="{FF2B5EF4-FFF2-40B4-BE49-F238E27FC236}">
                <a16:creationId xmlns:a16="http://schemas.microsoft.com/office/drawing/2014/main" id="{1A00E8C7-8180-1EF8-6768-8DBE701310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CE49F9E2-7863-70ED-1781-8FB912B61095}"/>
              </a:ext>
            </a:extLst>
          </p:cNvPr>
          <p:cNvGraphicFramePr/>
          <p:nvPr/>
        </p:nvGraphicFramePr>
        <p:xfrm>
          <a:off x="686816" y="2389025"/>
          <a:ext cx="10818368" cy="3668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75B90BE4-E4A3-FAAA-2389-8851769E1959}"/>
              </a:ext>
            </a:extLst>
          </p:cNvPr>
          <p:cNvSpPr txBox="1"/>
          <p:nvPr/>
        </p:nvSpPr>
        <p:spPr>
          <a:xfrm>
            <a:off x="2677187" y="1832453"/>
            <a:ext cx="68376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Visual Ad Attention by Media Type</a:t>
            </a:r>
          </a:p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Visual Attention Measured by Eye Tracking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98D433C-B0A3-A545-3F7B-F8B58E4DA860}"/>
              </a:ext>
            </a:extLst>
          </p:cNvPr>
          <p:cNvSpPr/>
          <p:nvPr/>
        </p:nvSpPr>
        <p:spPr>
          <a:xfrm>
            <a:off x="4892171" y="2850657"/>
            <a:ext cx="914400" cy="320492"/>
          </a:xfrm>
          <a:prstGeom prst="rect">
            <a:avLst/>
          </a:prstGeom>
          <a:solidFill>
            <a:srgbClr val="4EBEA4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Helvetica" panose="020B0403020202020204" pitchFamily="34" charset="0"/>
              </a:rPr>
              <a:t>+43%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215C6DD-263C-FB86-A591-3B8597455C8B}"/>
              </a:ext>
            </a:extLst>
          </p:cNvPr>
          <p:cNvSpPr/>
          <p:nvPr/>
        </p:nvSpPr>
        <p:spPr>
          <a:xfrm>
            <a:off x="10133585" y="3447988"/>
            <a:ext cx="914400" cy="320492"/>
          </a:xfrm>
          <a:prstGeom prst="rect">
            <a:avLst/>
          </a:prstGeom>
          <a:solidFill>
            <a:srgbClr val="4EBEA4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Helvetica" panose="020B0403020202020204" pitchFamily="34" charset="0"/>
              </a:rPr>
              <a:t>+67%</a:t>
            </a:r>
          </a:p>
        </p:txBody>
      </p:sp>
    </p:spTree>
    <p:extLst>
      <p:ext uri="{BB962C8B-B14F-4D97-AF65-F5344CB8AC3E}">
        <p14:creationId xmlns:p14="http://schemas.microsoft.com/office/powerpoint/2010/main" val="312668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A1A35CF-F48E-42CC-BABF-A4331548C90A}"/>
</file>

<file path=customXml/itemProps2.xml><?xml version="1.0" encoding="utf-8"?>
<ds:datastoreItem xmlns:ds="http://schemas.openxmlformats.org/officeDocument/2006/customXml" ds:itemID="{30F50DF5-4D52-432A-B58D-3D1BFF4767C0}"/>
</file>

<file path=customXml/itemProps3.xml><?xml version="1.0" encoding="utf-8"?>
<ds:datastoreItem xmlns:ds="http://schemas.openxmlformats.org/officeDocument/2006/customXml" ds:itemID="{5121DE17-98DE-49C3-B829-EF6753C3702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2025-12-10T20:11:18Z</dcterms:created>
  <dcterms:modified xsi:type="dcterms:W3CDTF">2025-12-10T20:11:28Z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