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147474222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21855EDF-F9CE-3B66-C6A5-06158391F461}" name="Leah Montner Dixon" initials="L" userId="S::leahm@thevab.com::d5b2ae9e-9213-4442-b7df-4db8cbe51e5d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B1E9574-D7B6-4430-927B-DF4DB4F9DC93}" v="1" dt="2025-08-10T21:01:51.72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" d="100"/>
          <a:sy n="10" d="100"/>
        </p:scale>
        <p:origin x="-86" y="2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13" Type="http://schemas.openxmlformats.org/officeDocument/2006/relationships/customXml" Target="../customXml/item3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12" Type="http://schemas.openxmlformats.org/officeDocument/2006/relationships/customXml" Target="../customXml/item2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11" Type="http://schemas.openxmlformats.org/officeDocument/2006/relationships/customXml" Target="../customXml/item1.xml"/><Relationship Id="rId5" Type="http://schemas.openxmlformats.org/officeDocument/2006/relationships/viewProps" Target="viewProps.xml"/><Relationship Id="rId10" Type="http://schemas.microsoft.com/office/2018/10/relationships/authors" Target="author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ylan Breger" userId="9b3da09f-10fe-42ec-9aa5-9fa2a3e9cc20" providerId="ADAL" clId="{AB1E9574-D7B6-4430-927B-DF4DB4F9DC93}"/>
    <pc:docChg chg="addSld modSld">
      <pc:chgData name="Dylan Breger" userId="9b3da09f-10fe-42ec-9aa5-9fa2a3e9cc20" providerId="ADAL" clId="{AB1E9574-D7B6-4430-927B-DF4DB4F9DC93}" dt="2025-08-10T21:01:51.717" v="0"/>
      <pc:docMkLst>
        <pc:docMk/>
      </pc:docMkLst>
      <pc:sldChg chg="add">
        <pc:chgData name="Dylan Breger" userId="9b3da09f-10fe-42ec-9aa5-9fa2a3e9cc20" providerId="ADAL" clId="{AB1E9574-D7B6-4430-927B-DF4DB4F9DC93}" dt="2025-08-10T21:01:51.717" v="0"/>
        <pc:sldMkLst>
          <pc:docMk/>
          <pc:sldMk cId="3658939722" sldId="2147474222"/>
        </pc:sldMkLst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8273051447861371E-2"/>
          <c:y val="9.6433816992285981E-2"/>
          <c:w val="0.9634538971042772"/>
          <c:h val="0.7559453067564199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November '22</c:v>
                </c:pt>
              </c:strCache>
            </c:strRef>
          </c:tx>
          <c:spPr>
            <a:solidFill>
              <a:srgbClr val="DDDDDD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DDDDDD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48DF-49F9-818B-D707B8B06DF0}"/>
              </c:ext>
            </c:extLst>
          </c:dPt>
          <c:dPt>
            <c:idx val="1"/>
            <c:invertIfNegative val="0"/>
            <c:bubble3D val="0"/>
            <c:spPr>
              <a:solidFill>
                <a:srgbClr val="DDDDDD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48DF-49F9-818B-D707B8B06DF0}"/>
              </c:ext>
            </c:extLst>
          </c:dPt>
          <c:dPt>
            <c:idx val="2"/>
            <c:invertIfNegative val="0"/>
            <c:bubble3D val="0"/>
            <c:spPr>
              <a:solidFill>
                <a:srgbClr val="DDDDDD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48DF-49F9-818B-D707B8B06DF0}"/>
              </c:ext>
            </c:extLst>
          </c:dPt>
          <c:dPt>
            <c:idx val="3"/>
            <c:invertIfNegative val="0"/>
            <c:bubble3D val="0"/>
            <c:spPr>
              <a:solidFill>
                <a:srgbClr val="DDDDDD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48DF-49F9-818B-D707B8B06DF0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rgbClr val="1B1464"/>
                    </a:solidFill>
                    <a:latin typeface="Helvetica" panose="020B0403020202020204" pitchFamily="34" charset="0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3">
                  <c:v>A50+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</c:numCache>
            </c:numRef>
          </c:val>
          <c:extLst>
            <c:ext xmlns:c16="http://schemas.microsoft.com/office/drawing/2014/chart" uri="{C3380CC4-5D6E-409C-BE32-E72D297353CC}">
              <c16:uniqueId val="{00000008-48DF-49F9-818B-D707B8B06DF0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November '24</c:v>
                </c:pt>
              </c:strCache>
            </c:strRef>
          </c:tx>
          <c:spPr>
            <a:solidFill>
              <a:srgbClr val="7F7F7F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3">
                  <c:v>A50+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</c:numCache>
            </c:numRef>
          </c:val>
          <c:extLst>
            <c:ext xmlns:c16="http://schemas.microsoft.com/office/drawing/2014/chart" uri="{C3380CC4-5D6E-409C-BE32-E72D297353CC}">
              <c16:uniqueId val="{00000009-48DF-49F9-818B-D707B8B06DF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70594176"/>
        <c:axId val="270590432"/>
      </c:barChart>
      <c:catAx>
        <c:axId val="270594176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270590432"/>
        <c:crosses val="autoZero"/>
        <c:auto val="1"/>
        <c:lblAlgn val="ctr"/>
        <c:lblOffset val="100"/>
        <c:noMultiLvlLbl val="0"/>
      </c:catAx>
      <c:valAx>
        <c:axId val="270590432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27059417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rgbClr val="1B1464"/>
              </a:solidFill>
              <a:latin typeface="Helvetica" panose="020B0403020202020204" pitchFamily="34" charset="0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200">
          <a:solidFill>
            <a:srgbClr val="1B1464"/>
          </a:solidFill>
          <a:latin typeface="Helvetica" panose="020B0403020202020204" pitchFamily="34" charset="0"/>
        </a:defRPr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8273051447861371E-2"/>
          <c:y val="9.8016630511649244E-2"/>
          <c:w val="0.9634538971042772"/>
          <c:h val="0.754362493071615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November '22</c:v>
                </c:pt>
              </c:strCache>
            </c:strRef>
          </c:tx>
          <c:spPr>
            <a:solidFill>
              <a:schemeClr val="bg1">
                <a:lumMod val="75000"/>
              </a:schemeClr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7B70E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F90C-47C8-8AA7-3DBE8F722081}"/>
              </c:ext>
            </c:extLst>
          </c:dPt>
          <c:dPt>
            <c:idx val="1"/>
            <c:invertIfNegative val="0"/>
            <c:bubble3D val="0"/>
            <c:spPr>
              <a:solidFill>
                <a:srgbClr val="9BEAFF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F90C-47C8-8AA7-3DBE8F722081}"/>
              </c:ext>
            </c:extLst>
          </c:dPt>
          <c:dPt>
            <c:idx val="2"/>
            <c:invertIfNegative val="0"/>
            <c:bubble3D val="0"/>
            <c:spPr>
              <a:solidFill>
                <a:srgbClr val="F7A7CB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F90C-47C8-8AA7-3DBE8F722081}"/>
              </c:ext>
            </c:extLst>
          </c:dPt>
          <c:dPt>
            <c:idx val="3"/>
            <c:invertIfNegative val="0"/>
            <c:bubble3D val="0"/>
            <c:spPr>
              <a:solidFill>
                <a:srgbClr val="B3E3D8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F90C-47C8-8AA7-3DBE8F722081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rgbClr val="1B1464"/>
                    </a:solidFill>
                    <a:latin typeface="Helvetica" panose="020B0403020202020204" pitchFamily="34" charset="0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A18+</c:v>
                </c:pt>
                <c:pt idx="1">
                  <c:v>A18-34</c:v>
                </c:pt>
                <c:pt idx="2">
                  <c:v>A35-49</c:v>
                </c:pt>
                <c:pt idx="3">
                  <c:v>A50+</c:v>
                </c:pt>
              </c:strCache>
            </c:strRef>
          </c:cat>
          <c:val>
            <c:numRef>
              <c:f>Sheet1!$B$2:$B$5</c:f>
              <c:numCache>
                <c:formatCode>0%</c:formatCode>
                <c:ptCount val="4"/>
                <c:pt idx="0">
                  <c:v>0.42480000000000001</c:v>
                </c:pt>
                <c:pt idx="1">
                  <c:v>0.4118</c:v>
                </c:pt>
                <c:pt idx="2">
                  <c:v>0.43380000000000002</c:v>
                </c:pt>
                <c:pt idx="3">
                  <c:v>0.42959999999999998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F90C-47C8-8AA7-3DBE8F722081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November '24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1B1464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A-F90C-47C8-8AA7-3DBE8F722081}"/>
              </c:ext>
            </c:extLst>
          </c:dPt>
          <c:dPt>
            <c:idx val="1"/>
            <c:invertIfNegative val="0"/>
            <c:bubble3D val="0"/>
            <c:spPr>
              <a:solidFill>
                <a:srgbClr val="00BFF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C-F90C-47C8-8AA7-3DBE8F722081}"/>
              </c:ext>
            </c:extLst>
          </c:dPt>
          <c:dPt>
            <c:idx val="2"/>
            <c:invertIfNegative val="0"/>
            <c:bubble3D val="0"/>
            <c:spPr>
              <a:solidFill>
                <a:srgbClr val="ED3C8D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E-F90C-47C8-8AA7-3DBE8F722081}"/>
              </c:ext>
            </c:extLst>
          </c:dPt>
          <c:dPt>
            <c:idx val="3"/>
            <c:invertIfNegative val="0"/>
            <c:bubble3D val="0"/>
            <c:spPr>
              <a:solidFill>
                <a:srgbClr val="4EBEA4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0-F90C-47C8-8AA7-3DBE8F722081}"/>
              </c:ext>
            </c:extLst>
          </c:dPt>
          <c:dLbls>
            <c:spPr>
              <a:solidFill>
                <a:schemeClr val="bg1"/>
              </a:solidFill>
              <a:ln>
                <a:solidFill>
                  <a:srgbClr val="1B1464"/>
                </a:solidFill>
              </a:ln>
              <a:effectLst/>
            </c:spPr>
            <c:txPr>
              <a:bodyPr rot="0" spcFirstLastPara="1" vertOverflow="ellipsis" vert="horz" wrap="square" lIns="38100" tIns="19050" rIns="38100" bIns="19050" anchor="ctr" anchorCtr="0">
                <a:spAutoFit/>
              </a:bodyPr>
              <a:lstStyle/>
              <a:p>
                <a:pPr algn="ctr">
                  <a:defRPr lang="en-US" sz="1800" b="1" i="0" u="none" strike="noStrike" kern="1200" baseline="0">
                    <a:solidFill>
                      <a:srgbClr val="1B1464"/>
                    </a:solidFill>
                    <a:latin typeface="Helvetica" panose="020B0403020202020204" pitchFamily="34" charset="0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A18+</c:v>
                </c:pt>
                <c:pt idx="1">
                  <c:v>A18-34</c:v>
                </c:pt>
                <c:pt idx="2">
                  <c:v>A35-49</c:v>
                </c:pt>
                <c:pt idx="3">
                  <c:v>A50+</c:v>
                </c:pt>
              </c:strCache>
            </c:strRef>
          </c:cat>
          <c:val>
            <c:numRef>
              <c:f>Sheet1!$C$2:$C$5</c:f>
              <c:numCache>
                <c:formatCode>0%</c:formatCode>
                <c:ptCount val="4"/>
                <c:pt idx="0">
                  <c:v>0.47410000000000002</c:v>
                </c:pt>
                <c:pt idx="1">
                  <c:v>0.47839999999999999</c:v>
                </c:pt>
                <c:pt idx="2">
                  <c:v>0.48</c:v>
                </c:pt>
                <c:pt idx="3">
                  <c:v>0.46679999999999999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1-F90C-47C8-8AA7-3DBE8F72208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70594176"/>
        <c:axId val="270590432"/>
      </c:barChart>
      <c:catAx>
        <c:axId val="27059417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rgbClr val="1B1464"/>
                </a:solidFill>
                <a:latin typeface="Helvetica" panose="020B0403020202020204" pitchFamily="34" charset="0"/>
                <a:ea typeface="+mn-ea"/>
                <a:cs typeface="+mn-cs"/>
              </a:defRPr>
            </a:pPr>
            <a:endParaRPr lang="en-US"/>
          </a:p>
        </c:txPr>
        <c:crossAx val="270590432"/>
        <c:crosses val="autoZero"/>
        <c:auto val="1"/>
        <c:lblAlgn val="ctr"/>
        <c:lblOffset val="100"/>
        <c:noMultiLvlLbl val="0"/>
      </c:catAx>
      <c:valAx>
        <c:axId val="270590432"/>
        <c:scaling>
          <c:orientation val="minMax"/>
          <c:max val="0.60000000000000009"/>
          <c:min val="0"/>
        </c:scaling>
        <c:delete val="1"/>
        <c:axPos val="l"/>
        <c:numFmt formatCode="0%" sourceLinked="1"/>
        <c:majorTickMark val="out"/>
        <c:minorTickMark val="none"/>
        <c:tickLblPos val="nextTo"/>
        <c:crossAx val="27059417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9D05007-E8E0-419E-91FA-39EDCCF47517}" type="datetimeFigureOut">
              <a:rPr lang="en-US" smtClean="0"/>
              <a:t>8/10/2025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D1F0D67-C686-4D8B-B8F8-34E8CCF54B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71795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F2AE420-30D7-FD6B-2717-5F1958E7885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DE4508C-210C-487D-D7A5-C7BBAFB7D0E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E6D111A-6FB5-87AC-EA0C-C6D1D7383B2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06FE1D1-86B4-8800-3ECF-1B1CA9AEF87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3615BE2-BB6E-D846-B0CB-BE207E4BB8A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022350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B868B8-25D3-FB45-FF21-E88BA882D5C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687004F-5B01-9F5A-1A27-A66DE922895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CFB384-E457-DAAC-69A7-31B96B4746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7F10EB-AF1B-4D68-BE84-B5A798F2CF1F}" type="datetimeFigureOut">
              <a:rPr lang="en-US" smtClean="0"/>
              <a:t>8/10/2025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AF9E63E-BF86-5ABD-6F8E-FD2B2AAE97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4A19BB-BAF8-DA3E-F3F4-E33EC176D6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6DC5AA-7D9F-42D2-9107-700A5D045A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51009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DA7624-E9B4-ECAB-0ECC-CEE6F1F7A2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C22A229-9462-BC06-CF4E-C7A05E8824E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76D0FF-673A-46AB-0AEC-8D6E9584A1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7F10EB-AF1B-4D68-BE84-B5A798F2CF1F}" type="datetimeFigureOut">
              <a:rPr lang="en-US" smtClean="0"/>
              <a:t>8/10/2025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48C7058-8F86-4DA4-423F-1EB3953D36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099EDEC-2D92-1706-6972-DB92CA9F71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6DC5AA-7D9F-42D2-9107-700A5D045A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80098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6D51158-B7BA-2AD3-B1C5-D5B1202C7E6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A808DD0-64C5-0BFC-AEC0-0296A88C7F4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A78CF4-14A1-B9F4-A571-7ECC95AC1B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7F10EB-AF1B-4D68-BE84-B5A798F2CF1F}" type="datetimeFigureOut">
              <a:rPr lang="en-US" smtClean="0"/>
              <a:t>8/10/2025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6711E3-DABB-27EB-57F1-FEE365F891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7C32EC-24CA-A3B0-5B5A-45375E31B1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6DC5AA-7D9F-42D2-9107-700A5D045A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03912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E01518-DF73-E2D8-C2F1-74127FFA39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9763FC-4A43-EF9C-E6BE-4FCAC4605C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FC2B6F5-0750-5459-3F07-E140A5C12C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7F10EB-AF1B-4D68-BE84-B5A798F2CF1F}" type="datetimeFigureOut">
              <a:rPr lang="en-US" smtClean="0"/>
              <a:t>8/10/2025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932F554-B78B-87E4-AC6A-C36C695F17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CA01CB5-218E-9D23-3A12-61D0CA54AC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6DC5AA-7D9F-42D2-9107-700A5D045A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08467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47B30D-3FC8-3734-B292-0C1E60657A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841E57F-D1ED-1F4F-416C-6E2345FCACF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AF8EE25-63FB-E01A-4901-4B152FF88D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7F10EB-AF1B-4D68-BE84-B5A798F2CF1F}" type="datetimeFigureOut">
              <a:rPr lang="en-US" smtClean="0"/>
              <a:t>8/10/2025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69F74CC-1A43-3B33-2EDA-7D7763F92E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E6474C0-9140-858F-DC30-4CA296934A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6DC5AA-7D9F-42D2-9107-700A5D045A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79900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B667F3-5C26-3574-9740-CDED9920E6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9E0E88-3D74-BDAD-DF5E-4FF88040EA3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2E5BA39-F7B5-3F35-0C81-158438D9E9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FA473FE-96C0-8873-E149-A40C19C100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7F10EB-AF1B-4D68-BE84-B5A798F2CF1F}" type="datetimeFigureOut">
              <a:rPr lang="en-US" smtClean="0"/>
              <a:t>8/10/2025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FBDE6FB-886C-A583-57B7-D716CE1621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88668AB-3C60-840D-6676-97E9399AA5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6DC5AA-7D9F-42D2-9107-700A5D045A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47484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80B3DD-4F0E-EF00-70CA-266E8998A5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8DDE7B5-8DDE-9212-B85C-A36B89C216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F7BF3B4-2D53-43BF-ADBF-AA4F4545708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C8E0750-2044-206F-A1B0-25BEC963A83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1DE88F1-6D58-373A-E817-0B2086CC7AB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8B13978-FFEC-2BBC-BA8E-547047AD49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7F10EB-AF1B-4D68-BE84-B5A798F2CF1F}" type="datetimeFigureOut">
              <a:rPr lang="en-US" smtClean="0"/>
              <a:t>8/10/2025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6408A31-B85D-F5F8-A7AC-C28FDF30E3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F6ABA83-4DA0-BEF7-AE74-423603B1B4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6DC5AA-7D9F-42D2-9107-700A5D045A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8647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0F7FE6-3302-00C9-C534-BB7B71517E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E762DFF-BA88-81E0-29FE-F585961D0E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7F10EB-AF1B-4D68-BE84-B5A798F2CF1F}" type="datetimeFigureOut">
              <a:rPr lang="en-US" smtClean="0"/>
              <a:t>8/10/2025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DDDC6BC-82C9-335B-7946-BF588D69A1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5815843-63FF-3872-BB80-09A122D8A4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6DC5AA-7D9F-42D2-9107-700A5D045A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82946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B89DC5D-A8C1-526E-2576-2E16E2F5D5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7F10EB-AF1B-4D68-BE84-B5A798F2CF1F}" type="datetimeFigureOut">
              <a:rPr lang="en-US" smtClean="0"/>
              <a:t>8/10/2025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8F3FDFF-496F-EF6B-CE92-9147D2233E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BF1AB9C-4E54-762E-B9DD-DDFFAC01F3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6DC5AA-7D9F-42D2-9107-700A5D045A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06186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ECC161-9BE0-9BEE-F1F9-2B3DC08A6C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4BE00B-51DC-675B-068B-FF7A30D891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E2845EC-C359-6792-71E5-15C9129C855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2E6B343-4636-E68D-6FFF-952E7E5F32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7F10EB-AF1B-4D68-BE84-B5A798F2CF1F}" type="datetimeFigureOut">
              <a:rPr lang="en-US" smtClean="0"/>
              <a:t>8/10/2025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2DE6CD4-F6BD-7A21-3F2E-D344EB5870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EBC2E70-497C-44DA-F639-865D86D230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6DC5AA-7D9F-42D2-9107-700A5D045A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83982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CC1DF5-E5E4-68AE-BCF6-6F1D412057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441DAF4-002F-42E8-F936-B3C0A5E2C73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F25A5ED-DEFF-2B43-A8D8-19BEA1472E1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22356E7-CB28-2067-48D5-EEF36D46A0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7F10EB-AF1B-4D68-BE84-B5A798F2CF1F}" type="datetimeFigureOut">
              <a:rPr lang="en-US" smtClean="0"/>
              <a:t>8/10/2025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416F986-3DF4-2E82-84A6-C5FBB910B4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1C7F073-7114-F2FF-07F5-609AD651AE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6DC5AA-7D9F-42D2-9107-700A5D045A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76234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498FCE4-CF1A-27C8-0714-54A9D18978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D4D76FB-BD49-3050-309B-39075A8031A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5E1944E-76F8-C56B-1296-258882D674C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77F10EB-AF1B-4D68-BE84-B5A798F2CF1F}" type="datetimeFigureOut">
              <a:rPr lang="en-US" smtClean="0"/>
              <a:t>8/10/2025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061FAA-98C5-7E42-F228-E8D1A6297FE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C97505-6B4D-87BF-AA3F-F4C0E86A0ED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56DC5AA-7D9F-42D2-9107-700A5D045A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93481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chart" Target="../charts/chart1.xml"/><Relationship Id="rId7" Type="http://schemas.openxmlformats.org/officeDocument/2006/relationships/hyperlink" Target="https://thevab.com/signin?utm_source=grab-and-go&amp;utm_medium=vab-insights&amp;utm_campaign=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thevab.com/insights" TargetMode="External"/><Relationship Id="rId5" Type="http://schemas.openxmlformats.org/officeDocument/2006/relationships/image" Target="../media/image1.png"/><Relationship Id="rId4" Type="http://schemas.openxmlformats.org/officeDocument/2006/relationships/chart" Target="../charts/chart2.xml"/><Relationship Id="rId9" Type="http://schemas.openxmlformats.org/officeDocument/2006/relationships/hyperlink" Target="https://thevab.com/insight/25-streaming-trends?utm_source=grab-and-go&amp;utm_medium=vab-insights&amp;utm_campaign=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F302920-8144-80F6-7CFE-02112BCB0D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D8CF969F-B1F3-D4FD-538E-DE45CDCC4225}"/>
              </a:ext>
            </a:extLst>
          </p:cNvPr>
          <p:cNvSpPr>
            <a:spLocks/>
          </p:cNvSpPr>
          <p:nvPr/>
        </p:nvSpPr>
        <p:spPr>
          <a:xfrm>
            <a:off x="-1" y="1802408"/>
            <a:ext cx="12192001" cy="5066741"/>
          </a:xfrm>
          <a:prstGeom prst="rect">
            <a:avLst/>
          </a:prstGeom>
          <a:solidFill>
            <a:srgbClr val="E2E8F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6EF709D7-BF4F-950E-5BCB-03C681E8E0A9}"/>
              </a:ext>
            </a:extLst>
          </p:cNvPr>
          <p:cNvSpPr txBox="1"/>
          <p:nvPr/>
        </p:nvSpPr>
        <p:spPr>
          <a:xfrm>
            <a:off x="461379" y="6244350"/>
            <a:ext cx="1168727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Source: VAB analysis of MRI-Simmons November 2022 &amp; November 2024 Cord Evolution Study, A18+. Base = ‘streamed in the past 12 months’. November ‘24: Used any of these FAST services in the past </a:t>
            </a:r>
            <a:r>
              <a:rPr lang="en-US" sz="700">
                <a:solidFill>
                  <a:srgbClr val="1B1464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30 days</a:t>
            </a:r>
            <a:r>
              <a:rPr kumimoji="0" lang="en-US" sz="7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: (includes Freevee, Local Now App, Plex, Pluto TV, Roku Channel, Samsung TV Plus, Tubi, </a:t>
            </a:r>
            <a:r>
              <a:rPr kumimoji="0" lang="en-US" sz="700" b="0" i="0" u="none" strike="noStrike" kern="1200" cap="none" spc="0" normalizeH="0" baseline="0" noProof="0" err="1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Xumo</a:t>
            </a:r>
            <a:r>
              <a:rPr kumimoji="0" lang="en-US" sz="7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 Play). November ‘22: Used any of these FAST services in the past 30 days: (includes Freevee, Local Now, Roku Channel, Peacock Free, Pluto TV, Samsung TV Plus, </a:t>
            </a:r>
            <a:r>
              <a:rPr lang="en-US" sz="700">
                <a:solidFill>
                  <a:srgbClr val="1B1464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Tubi, </a:t>
            </a:r>
            <a:r>
              <a:rPr kumimoji="0" lang="en-US" sz="700" b="0" i="0" u="none" strike="noStrike" kern="1200" cap="none" spc="0" normalizeH="0" baseline="0" noProof="0" err="1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Xumo</a:t>
            </a:r>
            <a:r>
              <a:rPr lang="en-US" sz="700">
                <a:solidFill>
                  <a:srgbClr val="1B1464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, Bloomberg, Plex).</a:t>
            </a:r>
            <a:r>
              <a:rPr kumimoji="0" lang="en-US" sz="7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 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16A4B08A-C9EF-0C69-68CF-DA83623467E2}"/>
              </a:ext>
            </a:extLst>
          </p:cNvPr>
          <p:cNvSpPr txBox="1"/>
          <p:nvPr/>
        </p:nvSpPr>
        <p:spPr>
          <a:xfrm>
            <a:off x="-5" y="1836432"/>
            <a:ext cx="12202271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% of U.S. adult 18+ streamers that watch FAST (</a:t>
            </a:r>
            <a:r>
              <a:rPr kumimoji="0" lang="en-US" sz="1600" b="1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Free Ad-supported Streaming TV</a:t>
            </a:r>
            <a:r>
              <a:rPr kumimoji="0" lang="en-US" sz="1600" b="1" i="0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) services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i="0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Last 30 Days</a:t>
            </a:r>
            <a:endParaRPr kumimoji="0" lang="en-US" sz="1200" i="0" strike="noStrike" kern="1200" cap="none" spc="0" normalizeH="0" baseline="0" noProof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  <p:graphicFrame>
        <p:nvGraphicFramePr>
          <p:cNvPr id="16" name="Chart 15">
            <a:extLst>
              <a:ext uri="{FF2B5EF4-FFF2-40B4-BE49-F238E27FC236}">
                <a16:creationId xmlns:a16="http://schemas.microsoft.com/office/drawing/2014/main" id="{36FC9912-31BE-461A-D6D8-610D59DD659D}"/>
              </a:ext>
            </a:extLst>
          </p:cNvPr>
          <p:cNvGraphicFramePr/>
          <p:nvPr/>
        </p:nvGraphicFramePr>
        <p:xfrm>
          <a:off x="2781740" y="5355656"/>
          <a:ext cx="6628520" cy="54354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7" name="Chart 16">
            <a:extLst>
              <a:ext uri="{FF2B5EF4-FFF2-40B4-BE49-F238E27FC236}">
                <a16:creationId xmlns:a16="http://schemas.microsoft.com/office/drawing/2014/main" id="{6F1F6F07-F97E-F5DA-AB9B-EDCD6536D6BF}"/>
              </a:ext>
            </a:extLst>
          </p:cNvPr>
          <p:cNvGraphicFramePr/>
          <p:nvPr/>
        </p:nvGraphicFramePr>
        <p:xfrm>
          <a:off x="705125" y="2179605"/>
          <a:ext cx="10781751" cy="36181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6" name="Rectangle 5">
            <a:extLst>
              <a:ext uri="{FF2B5EF4-FFF2-40B4-BE49-F238E27FC236}">
                <a16:creationId xmlns:a16="http://schemas.microsoft.com/office/drawing/2014/main" id="{F57AFF57-2FE2-C1C9-B489-7EAFED9D8AC2}"/>
              </a:ext>
            </a:extLst>
          </p:cNvPr>
          <p:cNvSpPr/>
          <p:nvPr/>
        </p:nvSpPr>
        <p:spPr>
          <a:xfrm>
            <a:off x="182880" y="480824"/>
            <a:ext cx="10085073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600" b="1">
                <a:solidFill>
                  <a:srgbClr val="1B1464"/>
                </a:solidFill>
                <a:latin typeface="Helvetica" pitchFamily="2" charset="0"/>
              </a:rPr>
              <a:t>FAST services are achieving meaningful scale as viewership becomes more habitual and advertising opportunities increase</a:t>
            </a:r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0CF8D458-4B6F-B529-B5F4-92A367B3088F}"/>
              </a:ext>
            </a:extLst>
          </p:cNvPr>
          <p:cNvPicPr>
            <a:picLocks noChangeAspect="1"/>
          </p:cNvPicPr>
          <p:nvPr/>
        </p:nvPicPr>
        <p:blipFill rotWithShape="1">
          <a:blip r:embed="rId5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"/>
          <a:stretch/>
        </p:blipFill>
        <p:spPr>
          <a:xfrm>
            <a:off x="483207" y="6519043"/>
            <a:ext cx="11708793" cy="350107"/>
          </a:xfrm>
          <a:prstGeom prst="rect">
            <a:avLst/>
          </a:prstGeom>
        </p:spPr>
      </p:pic>
      <p:sp>
        <p:nvSpPr>
          <p:cNvPr id="21" name="Rectangle 20">
            <a:extLst>
              <a:ext uri="{FF2B5EF4-FFF2-40B4-BE49-F238E27FC236}">
                <a16:creationId xmlns:a16="http://schemas.microsoft.com/office/drawing/2014/main" id="{33A792E1-D3D7-0BA6-9A4F-D1D2B0A46905}"/>
              </a:ext>
            </a:extLst>
          </p:cNvPr>
          <p:cNvSpPr/>
          <p:nvPr/>
        </p:nvSpPr>
        <p:spPr>
          <a:xfrm>
            <a:off x="483207" y="6533170"/>
            <a:ext cx="1168727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sng" strike="noStrike" kern="1200" cap="none" spc="150" normalizeH="0" baseline="0" noProof="0">
                <a:ln>
                  <a:noFill/>
                </a:ln>
                <a:solidFill>
                  <a:srgbClr val="00BFF2"/>
                </a:solidFill>
                <a:effectLst/>
                <a:uLnTx/>
                <a:uFillTx/>
                <a:latin typeface="Helvetica" pitchFamily="2" charset="0"/>
                <a:ea typeface="Open Sans" panose="020B0606030504020204" pitchFamily="34" charset="0"/>
                <a:cs typeface="Open Sans" panose="020B0606030504020204" pitchFamily="34" charset="0"/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theVAB.com/insights</a:t>
            </a:r>
            <a:endParaRPr kumimoji="0" lang="en-US" sz="1800" b="1" i="0" u="sng" strike="noStrike" kern="1200" cap="none" spc="150" normalizeH="0" baseline="0" noProof="0">
              <a:ln>
                <a:noFill/>
              </a:ln>
              <a:solidFill>
                <a:srgbClr val="00BFF2"/>
              </a:solidFill>
              <a:effectLst/>
              <a:uLnTx/>
              <a:uFillTx/>
              <a:latin typeface="Helvetica" pitchFamily="2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B1ECE03D-6A42-F268-D104-0ADEE9D670B3}"/>
              </a:ext>
            </a:extLst>
          </p:cNvPr>
          <p:cNvSpPr/>
          <p:nvPr/>
        </p:nvSpPr>
        <p:spPr>
          <a:xfrm>
            <a:off x="0" y="0"/>
            <a:ext cx="4337108" cy="277334"/>
          </a:xfrm>
          <a:prstGeom prst="rect">
            <a:avLst/>
          </a:prstGeom>
          <a:solidFill>
            <a:srgbClr val="1B1464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Free Ad-Supported Streaming TV (FAST) Viewership Growth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CD0617D-A8FF-981A-9F92-8284CB4BDD51}"/>
              </a:ext>
            </a:extLst>
          </p:cNvPr>
          <p:cNvSpPr txBox="1"/>
          <p:nvPr/>
        </p:nvSpPr>
        <p:spPr>
          <a:xfrm>
            <a:off x="10267952" y="26057"/>
            <a:ext cx="19240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Scan or click to access streaming insights</a:t>
            </a:r>
          </a:p>
        </p:txBody>
      </p:sp>
      <p:pic>
        <p:nvPicPr>
          <p:cNvPr id="9" name="Picture 2">
            <a:hlinkClick r:id="rId7"/>
            <a:extLst>
              <a:ext uri="{FF2B5EF4-FFF2-40B4-BE49-F238E27FC236}">
                <a16:creationId xmlns:a16="http://schemas.microsoft.com/office/drawing/2014/main" id="{B62D2F25-4573-851A-E445-D1A15FB0F5FF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8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8627" t="8925" r="8225" b="7734"/>
          <a:stretch/>
        </p:blipFill>
        <p:spPr bwMode="auto">
          <a:xfrm>
            <a:off x="10676741" y="521763"/>
            <a:ext cx="1106470" cy="11090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Rectangle 21">
            <a:extLst>
              <a:ext uri="{FF2B5EF4-FFF2-40B4-BE49-F238E27FC236}">
                <a16:creationId xmlns:a16="http://schemas.microsoft.com/office/drawing/2014/main" id="{FED3F307-EC57-5538-2454-81A4DA5730AA}"/>
              </a:ext>
            </a:extLst>
          </p:cNvPr>
          <p:cNvSpPr/>
          <p:nvPr/>
        </p:nvSpPr>
        <p:spPr>
          <a:xfrm>
            <a:off x="10267952" y="0"/>
            <a:ext cx="1924048" cy="1671565"/>
          </a:xfrm>
          <a:prstGeom prst="rect">
            <a:avLst/>
          </a:prstGeom>
          <a:noFill/>
          <a:ln w="28575">
            <a:solidFill>
              <a:srgbClr val="ED3C8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23" name="TextBox 22">
            <a:hlinkClick r:id="rId9"/>
            <a:extLst>
              <a:ext uri="{FF2B5EF4-FFF2-40B4-BE49-F238E27FC236}">
                <a16:creationId xmlns:a16="http://schemas.microsoft.com/office/drawing/2014/main" id="{26C4C582-6097-31BB-A0B2-5394839B92D0}"/>
              </a:ext>
            </a:extLst>
          </p:cNvPr>
          <p:cNvSpPr txBox="1">
            <a:spLocks/>
          </p:cNvSpPr>
          <p:nvPr/>
        </p:nvSpPr>
        <p:spPr>
          <a:xfrm>
            <a:off x="-3" y="5938288"/>
            <a:ext cx="12202272" cy="276999"/>
          </a:xfrm>
          <a:prstGeom prst="rect">
            <a:avLst/>
          </a:prstGeom>
          <a:solidFill>
            <a:srgbClr val="ED3C8D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1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Click here to download the full report, </a:t>
            </a:r>
            <a:r>
              <a:rPr kumimoji="0" lang="en-US" sz="1200" b="1" i="1" u="none" strike="noStrike" kern="1200" cap="none" spc="0" normalizeH="0" baseline="0" noProof="0">
                <a:ln>
                  <a:noFill/>
                </a:ln>
                <a:solidFill>
                  <a:srgbClr val="FFE60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‘</a:t>
            </a:r>
            <a:r>
              <a:rPr kumimoji="0" lang="en-US" sz="1200" b="1" i="1" u="sng" strike="noStrike" kern="1200" cap="none" spc="0" normalizeH="0" baseline="0" noProof="0">
                <a:ln>
                  <a:noFill/>
                </a:ln>
                <a:solidFill>
                  <a:srgbClr val="FFE60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Bigger, Bolder &amp; More Ad-Supported</a:t>
            </a:r>
            <a:r>
              <a:rPr kumimoji="0" lang="en-US" sz="1200" b="1" i="1" u="none" strike="noStrike" kern="1200" cap="none" spc="0" normalizeH="0" baseline="0" noProof="0">
                <a:ln>
                  <a:noFill/>
                </a:ln>
                <a:solidFill>
                  <a:srgbClr val="FFE60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’</a:t>
            </a:r>
            <a:r>
              <a:rPr kumimoji="0" lang="en-US" sz="1200" b="1" i="1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 to learn more</a:t>
            </a:r>
          </a:p>
        </p:txBody>
      </p:sp>
    </p:spTree>
    <p:extLst>
      <p:ext uri="{BB962C8B-B14F-4D97-AF65-F5344CB8AC3E}">
        <p14:creationId xmlns:p14="http://schemas.microsoft.com/office/powerpoint/2010/main" val="36589397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24291D3CFFFB3468A8BEBC160241642" ma:contentTypeVersion="18" ma:contentTypeDescription="Create a new document." ma:contentTypeScope="" ma:versionID="387be907f486394efa0aa922f6891cb4">
  <xsd:schema xmlns:xsd="http://www.w3.org/2001/XMLSchema" xmlns:xs="http://www.w3.org/2001/XMLSchema" xmlns:p="http://schemas.microsoft.com/office/2006/metadata/properties" xmlns:ns2="97cdb7a3-d8d8-4d5a-8559-ae518cf29f49" xmlns:ns3="8ffbcc2d-a520-42b9-8ca7-e090664160a6" targetNamespace="http://schemas.microsoft.com/office/2006/metadata/properties" ma:root="true" ma:fieldsID="5bf9659b688e4d2890b1db6b33d4e217" ns2:_="" ns3:_="">
    <xsd:import namespace="97cdb7a3-d8d8-4d5a-8559-ae518cf29f49"/>
    <xsd:import namespace="8ffbcc2d-a520-42b9-8ca7-e090664160a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LengthInSecond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7cdb7a3-d8d8-4d5a-8559-ae518cf29f4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8c637ead-fd64-45b4-abde-ec2d09ec102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ffbcc2d-a520-42b9-8ca7-e090664160a6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192ae5e6-0bf7-4809-94d2-b453c12df252}" ma:internalName="TaxCatchAll" ma:showField="CatchAllData" ma:web="8ffbcc2d-a520-42b9-8ca7-e090664160a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8ffbcc2d-a520-42b9-8ca7-e090664160a6" xsi:nil="true"/>
    <lcf76f155ced4ddcb4097134ff3c332f xmlns="97cdb7a3-d8d8-4d5a-8559-ae518cf29f49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E070ABC4-681A-4053-BE4C-AEC30AE1EC0E}"/>
</file>

<file path=customXml/itemProps2.xml><?xml version="1.0" encoding="utf-8"?>
<ds:datastoreItem xmlns:ds="http://schemas.openxmlformats.org/officeDocument/2006/customXml" ds:itemID="{86D8606E-53E3-4353-A34E-26253A998CDA}"/>
</file>

<file path=customXml/itemProps3.xml><?xml version="1.0" encoding="utf-8"?>
<ds:datastoreItem xmlns:ds="http://schemas.openxmlformats.org/officeDocument/2006/customXml" ds:itemID="{9C8C44A3-01C1-4D10-AC86-9D93D6DB3E56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191</Words>
  <Application>Microsoft Office PowerPoint</Application>
  <PresentationFormat>Widescreen</PresentationFormat>
  <Paragraphs>9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Aptos</vt:lpstr>
      <vt:lpstr>Aptos Display</vt:lpstr>
      <vt:lpstr>Arial</vt:lpstr>
      <vt:lpstr>Calibri</vt:lpstr>
      <vt:lpstr>Helvetica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Dylan Breger</dc:creator>
  <cp:lastModifiedBy>Dylan Breger</cp:lastModifiedBy>
  <cp:revision>1</cp:revision>
  <dcterms:created xsi:type="dcterms:W3CDTF">2025-08-10T21:01:37Z</dcterms:created>
  <dcterms:modified xsi:type="dcterms:W3CDTF">2025-08-10T21:01:59Z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0x010100C24291D3CFFFB3468A8BEBC160241642</vt:lpwstr>
  </property>
</Properties>
</file>