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CC96B0-25A9-4E17-89F1-4C12E1506A63}" v="1" dt="2025-02-04T19:34:52.1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1CC96B0-25A9-4E17-89F1-4C12E1506A63}"/>
    <pc:docChg chg="addSld modSld">
      <pc:chgData name="Dylan Breger" userId="9b3da09f-10fe-42ec-9aa5-9fa2a3e9cc20" providerId="ADAL" clId="{D1CC96B0-25A9-4E17-89F1-4C12E1506A63}" dt="2025-02-04T19:34:52.145" v="0"/>
      <pc:docMkLst>
        <pc:docMk/>
      </pc:docMkLst>
      <pc:sldChg chg="add">
        <pc:chgData name="Dylan Breger" userId="9b3da09f-10fe-42ec-9aa5-9fa2a3e9cc20" providerId="ADAL" clId="{D1CC96B0-25A9-4E17-89F1-4C12E1506A63}" dt="2025-02-04T19:34:52.145" v="0"/>
        <pc:sldMkLst>
          <pc:docMk/>
          <pc:sldMk cId="1619728234" sldId="214737655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FY 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CC3-4032-ACB7-86987C3607CE}"/>
              </c:ext>
            </c:extLst>
          </c:dPt>
          <c:dPt>
            <c:idx val="1"/>
            <c:bubble3D val="0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CC3-4032-ACB7-86987C3607CE}"/>
              </c:ext>
            </c:extLst>
          </c:dPt>
          <c:dPt>
            <c:idx val="2"/>
            <c:bubble3D val="0"/>
            <c:explosion val="1"/>
            <c:spPr>
              <a:solidFill>
                <a:srgbClr val="00BFF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CC3-4032-ACB7-86987C3607C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SVOD Only</c:v>
                </c:pt>
                <c:pt idx="1">
                  <c:v>AVOD Only</c:v>
                </c:pt>
                <c:pt idx="2">
                  <c:v>Mix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0.35</c:v>
                </c:pt>
                <c:pt idx="1">
                  <c:v>7.0000000000000007E-2</c:v>
                </c:pt>
                <c:pt idx="2">
                  <c:v>0.57999999999999996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C3-4032-ACB7-86987C3607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Spring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276-45D1-A2AA-805721E791BD}"/>
              </c:ext>
            </c:extLst>
          </c:dPt>
          <c:dPt>
            <c:idx val="1"/>
            <c:bubble3D val="0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276-45D1-A2AA-805721E791BD}"/>
              </c:ext>
            </c:extLst>
          </c:dPt>
          <c:dPt>
            <c:idx val="2"/>
            <c:bubble3D val="0"/>
            <c:spPr>
              <a:solidFill>
                <a:srgbClr val="00BFF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276-45D1-A2AA-805721E791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SVOD Only</c:v>
                </c:pt>
                <c:pt idx="1">
                  <c:v>AVOD Only</c:v>
                </c:pt>
                <c:pt idx="2">
                  <c:v>Mix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0.2</c:v>
                </c:pt>
                <c:pt idx="2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276-45D1-A2AA-805721E791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86962874665948"/>
          <c:y val="0.9298929789163668"/>
          <c:w val="2.9822089932062441E-2"/>
          <c:h val="3.4647387320477674E-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1DA-4D05-ADD0-F9CCBDFB9B19}"/>
              </c:ext>
            </c:extLst>
          </c:dPt>
          <c:dPt>
            <c:idx val="1"/>
            <c:bubble3D val="0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1DA-4D05-ADD0-F9CCBDFB9B19}"/>
              </c:ext>
            </c:extLst>
          </c:dPt>
          <c:dPt>
            <c:idx val="2"/>
            <c:bubble3D val="0"/>
            <c:spPr>
              <a:solidFill>
                <a:srgbClr val="00BFF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1DA-4D05-ADD0-F9CCBDFB9B19}"/>
              </c:ext>
            </c:extLst>
          </c:dPt>
          <c:cat>
            <c:strRef>
              <c:f>Sheet1!$A$2:$A$4</c:f>
              <c:strCache>
                <c:ptCount val="3"/>
                <c:pt idx="0">
                  <c:v>SVOD Only</c:v>
                </c:pt>
                <c:pt idx="1">
                  <c:v>AVOD Only</c:v>
                </c:pt>
                <c:pt idx="2">
                  <c:v>Mix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0.35</c:v>
                </c:pt>
                <c:pt idx="1">
                  <c:v>7.0000000000000007E-2</c:v>
                </c:pt>
                <c:pt idx="2">
                  <c:v>0.57999999999999996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1DA-4D05-ADD0-F9CCBDFB9B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D04F0-3F3D-0B85-DDCE-1551027468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8E7220-6B34-F61B-C4BA-B2DC61BB7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2B2DC-2A1A-7B59-9A6C-96E3125C9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9DC-0166-4A04-B3B9-0D2AA426A1E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531A0-FF67-A67F-8C98-E347D6DD3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E17C8-B7B2-1ED4-B258-D30C698A5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9603-21BF-4A42-B624-6AFAA5A53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849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0BFA3-AC9D-160D-1FEF-24DE2A112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90933C-353A-CE94-3F02-CE4F3AF7CE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A883C-B27F-D503-4D01-F239C992D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9DC-0166-4A04-B3B9-0D2AA426A1E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ED4D0-2D4B-FA77-D63F-384CA8C6D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CC52E-012C-F27E-60A2-CA3240045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9603-21BF-4A42-B624-6AFAA5A53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139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B831B9-445E-2B6D-8CA2-6F9AE11F5C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B131E1-2D17-63AD-221B-BA160C25F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DE35D-F103-C873-82A1-6D1777737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9DC-0166-4A04-B3B9-0D2AA426A1E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9906A6-A925-A1F8-0EE1-D4004F157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96BB5-C792-E346-2D45-C053985FF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9603-21BF-4A42-B624-6AFAA5A53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34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A2B5E-212B-0B0D-557D-8D972D833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B722B-4458-A806-2BA5-FBC435F02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26020-46BB-2C68-6466-85C7B37E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9DC-0166-4A04-B3B9-0D2AA426A1E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BDA7C-5226-0F20-4EBC-96CA264DD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ABFAD-69DE-40C6-3733-6E24CEEB0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9603-21BF-4A42-B624-6AFAA5A53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17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41DE6-5BCC-3C88-3572-5FE86CDEC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C4DAD-B71F-4F51-7E93-F47E88008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2DDB8-1DC9-0747-AF39-6CC42B38F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9DC-0166-4A04-B3B9-0D2AA426A1E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D2B9A-7352-B70C-D95C-1FF74C014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7CC7E-7E2B-736C-D3C6-4DB6F0EE6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9603-21BF-4A42-B624-6AFAA5A53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061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DE8C5-60DB-3CB5-42E7-CCBB6108B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7A83D-A261-2A45-81EA-88CC28415E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B94622-F7AA-0119-ECC6-5BA0DDB8F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422D98-CF4C-83F9-F645-047DE047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9DC-0166-4A04-B3B9-0D2AA426A1E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3ECEDE-4CDB-C2DA-E01B-EA060D6B4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B8FEAC-6D91-56A5-AA0F-28E78947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9603-21BF-4A42-B624-6AFAA5A53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17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E5141-BD9A-8119-0F46-8A736DF0A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35E3B9-64C5-49EF-65EC-52162ABFD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8B2F41-26ED-A9FF-AE9A-EFBA8270BB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9CBD83-AA97-4E77-7D44-DF7C1E1D4D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5A05C2-2083-0C6E-94A8-842A8FC9A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C5E4A2-E70D-A968-5A00-BF364563A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9DC-0166-4A04-B3B9-0D2AA426A1E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0E7EB4-D0E5-0349-2BE7-2C27A3E08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32765B-E89F-C794-55A0-5627683B5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9603-21BF-4A42-B624-6AFAA5A53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26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E8BDB-7FF8-2341-598D-0F8DE6EAB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77B12D-3F9D-7305-46E0-38D76061E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9DC-0166-4A04-B3B9-0D2AA426A1E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3F5475-49EE-6344-2262-0677A1F49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644BC0-665C-906B-44E7-9D4C680A5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9603-21BF-4A42-B624-6AFAA5A53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998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02244C-6197-8318-0393-4F84FBBA7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9DC-0166-4A04-B3B9-0D2AA426A1E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823884-AF88-DB31-76B0-1AEA48D05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C9DC9F-7946-4F11-8EFD-B62981B20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9603-21BF-4A42-B624-6AFAA5A53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823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BBEDE-A537-08CD-6186-2332FAFC6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2CF00-7EA3-6F52-B4A7-5805511F8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FE3A87-939F-DC71-915D-25AA69C70F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4CC30-0358-0383-6A9C-EC3236BB3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9DC-0166-4A04-B3B9-0D2AA426A1E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C5F627-667A-D0E0-0D61-0E8451C73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6F148B-B502-674B-3A95-F76A07A68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9603-21BF-4A42-B624-6AFAA5A53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3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4476D-4B0E-4DAE-D3CF-7E02EA510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91F0B7-3198-4BF1-77C8-7F95E5E88A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5FD6D9-4ED1-54CD-3FEE-7E230D2A5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7C94E4-3C0B-F39D-3433-140B77F69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9DC-0166-4A04-B3B9-0D2AA426A1E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2CEFB-EFF3-B7C4-430C-BDEF20174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8E2096-49E7-21E1-23A2-5E460B03E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9603-21BF-4A42-B624-6AFAA5A53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781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F360F8-C3BE-4846-1856-BEFF65019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CCC9BA-4D8F-ECEE-0784-7603E0CE7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335A1-4E04-E1AD-98FC-3FD7AB75E2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DD99DC-0166-4A04-B3B9-0D2AA426A1E4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B094E-1ABA-5A0A-5293-AEECA523B3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78112-8577-5B5B-A1F4-8DD7B24AE1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3E9603-21BF-4A42-B624-6AFAA5A53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42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thevab.com/insights" TargetMode="External"/><Relationship Id="rId7" Type="http://schemas.openxmlformats.org/officeDocument/2006/relationships/hyperlink" Target="https://thevab.com/signin?utm_source=grab-and-go&amp;utm_medium=vab-insights&amp;utm_campaign=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9D1900-BA24-99A9-200A-9A44B975A025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792D5A-FA14-9254-2257-337CA432B523}"/>
              </a:ext>
            </a:extLst>
          </p:cNvPr>
          <p:cNvSpPr txBox="1"/>
          <p:nvPr/>
        </p:nvSpPr>
        <p:spPr>
          <a:xfrm>
            <a:off x="1293778" y="1788725"/>
            <a:ext cx="93829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Paid Streaming Portfolio Dynamic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3C46DA-6644-FF8D-2633-278EBB788BDD}"/>
              </a:ext>
            </a:extLst>
          </p:cNvPr>
          <p:cNvSpPr/>
          <p:nvPr/>
        </p:nvSpPr>
        <p:spPr>
          <a:xfrm>
            <a:off x="124718" y="527717"/>
            <a:ext cx="101432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Adoption of AVOD services has grown significantly over the past year, with HHs viewing across a mix of streaming services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94770C1-554D-71ED-E0CD-09B5F83ED605}"/>
              </a:ext>
            </a:extLst>
          </p:cNvPr>
          <p:cNvSpPr/>
          <p:nvPr/>
        </p:nvSpPr>
        <p:spPr>
          <a:xfrm>
            <a:off x="0" y="1"/>
            <a:ext cx="2420112" cy="24834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Paid Streaming Use by Type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B95C3D6-CDE5-8C79-D880-648120DF3D0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03344042-C27F-96AB-4AE2-AC20F9686487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7EE8891F-C1C3-4015-FCBA-3DC34F36A599}"/>
              </a:ext>
            </a:extLst>
          </p:cNvPr>
          <p:cNvGraphicFramePr/>
          <p:nvPr/>
        </p:nvGraphicFramePr>
        <p:xfrm>
          <a:off x="572890" y="2255447"/>
          <a:ext cx="4577144" cy="3939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1F04EA0F-C773-B466-0334-4CA890715DEC}"/>
              </a:ext>
            </a:extLst>
          </p:cNvPr>
          <p:cNvGraphicFramePr/>
          <p:nvPr/>
        </p:nvGraphicFramePr>
        <p:xfrm>
          <a:off x="6693324" y="2255447"/>
          <a:ext cx="4577144" cy="3939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1B75E030-19D4-1A32-05BE-439D0979C6FF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streaming insights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F47FC5B-0E73-77B0-CCF0-22B2691452F2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23387E99-924A-AD67-73B9-22BE81193973}"/>
              </a:ext>
            </a:extLst>
          </p:cNvPr>
          <p:cNvGraphicFramePr/>
          <p:nvPr/>
        </p:nvGraphicFramePr>
        <p:xfrm>
          <a:off x="3633106" y="2126421"/>
          <a:ext cx="4577144" cy="477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65AF1F88-162B-2AC2-8386-2AD0AC94D9DF}"/>
              </a:ext>
            </a:extLst>
          </p:cNvPr>
          <p:cNvSpPr/>
          <p:nvPr/>
        </p:nvSpPr>
        <p:spPr>
          <a:xfrm>
            <a:off x="4207179" y="2490247"/>
            <a:ext cx="274320" cy="30293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B7CE39-65DD-359C-F729-91250B1A93F5}"/>
              </a:ext>
            </a:extLst>
          </p:cNvPr>
          <p:cNvSpPr txBox="1"/>
          <p:nvPr/>
        </p:nvSpPr>
        <p:spPr>
          <a:xfrm>
            <a:off x="483206" y="6329567"/>
            <a:ext cx="114876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ARF DASH at ARF </a:t>
            </a:r>
            <a:r>
              <a:rPr kumimoji="0" lang="en-U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OTTxScience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2024, </a:t>
            </a:r>
            <a:r>
              <a:rPr kumimoji="0" lang="en-US" sz="7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Today’s Dynamic Media Landscape: What’s Next?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10/23/2024.</a:t>
            </a:r>
            <a:endParaRPr kumimoji="0" lang="fr-FR" sz="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1" name="Picture 2">
            <a:hlinkClick r:id="rId7"/>
            <a:extLst>
              <a:ext uri="{FF2B5EF4-FFF2-40B4-BE49-F238E27FC236}">
                <a16:creationId xmlns:a16="http://schemas.microsoft.com/office/drawing/2014/main" id="{DD29ACBC-E60A-5A60-A670-127009EAD7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4A1180A-3AB8-53E9-CF35-D6D2C4D76B7E}"/>
              </a:ext>
            </a:extLst>
          </p:cNvPr>
          <p:cNvSpPr txBox="1"/>
          <p:nvPr/>
        </p:nvSpPr>
        <p:spPr>
          <a:xfrm>
            <a:off x="4117081" y="5584822"/>
            <a:ext cx="1429966" cy="584775"/>
          </a:xfrm>
          <a:prstGeom prst="rect">
            <a:avLst/>
          </a:prstGeom>
          <a:solidFill>
            <a:schemeClr val="bg1"/>
          </a:solidFill>
          <a:ln w="19050"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65% </a:t>
            </a:r>
            <a:br>
              <a:rPr lang="en-US" sz="1600" b="1">
                <a:solidFill>
                  <a:srgbClr val="1B1464"/>
                </a:solidFill>
                <a:latin typeface="Helvetica" panose="020B0403020202020204" pitchFamily="34" charset="0"/>
              </a:rPr>
            </a:br>
            <a:r>
              <a:rPr lang="en-US" sz="1600" b="1">
                <a:solidFill>
                  <a:srgbClr val="1B1464"/>
                </a:solidFill>
                <a:latin typeface="Helvetica" panose="020B0403020202020204" pitchFamily="34" charset="0"/>
              </a:rPr>
              <a:t>watch AVOD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4CC760-8AC6-1182-C28E-54B4F5F77EDF}"/>
              </a:ext>
            </a:extLst>
          </p:cNvPr>
          <p:cNvSpPr txBox="1"/>
          <p:nvPr/>
        </p:nvSpPr>
        <p:spPr>
          <a:xfrm>
            <a:off x="10540898" y="5166470"/>
            <a:ext cx="1429966" cy="584775"/>
          </a:xfrm>
          <a:prstGeom prst="rect">
            <a:avLst/>
          </a:prstGeom>
          <a:solidFill>
            <a:schemeClr val="bg1"/>
          </a:solidFill>
          <a:ln w="19050"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85% </a:t>
            </a:r>
            <a:br>
              <a:rPr lang="en-US" sz="1600" b="1">
                <a:solidFill>
                  <a:srgbClr val="1B1464"/>
                </a:solidFill>
                <a:latin typeface="Helvetica" panose="020B0403020202020204" pitchFamily="34" charset="0"/>
              </a:rPr>
            </a:br>
            <a:r>
              <a:rPr lang="en-US" sz="1600" b="1">
                <a:solidFill>
                  <a:srgbClr val="1B1464"/>
                </a:solidFill>
                <a:latin typeface="Helvetica" panose="020B0403020202020204" pitchFamily="34" charset="0"/>
              </a:rPr>
              <a:t>watch AVOD</a:t>
            </a:r>
          </a:p>
        </p:txBody>
      </p:sp>
    </p:spTree>
    <p:extLst>
      <p:ext uri="{BB962C8B-B14F-4D97-AF65-F5344CB8AC3E}">
        <p14:creationId xmlns:p14="http://schemas.microsoft.com/office/powerpoint/2010/main" val="1619728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2025-02-04T19:34:51Z</dcterms:created>
  <dcterms:modified xsi:type="dcterms:W3CDTF">2025-02-04T19:35:01Z</dcterms:modified>
</cp:coreProperties>
</file>