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01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BFEE67-172D-407E-8026-5D829781CFEB}" v="1" dt="2025-03-04T20:42:54.3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45BFEE67-172D-407E-8026-5D829781CFEB}"/>
    <pc:docChg chg="addSld modSld">
      <pc:chgData name="Dylan Breger" userId="9b3da09f-10fe-42ec-9aa5-9fa2a3e9cc20" providerId="ADAL" clId="{45BFEE67-172D-407E-8026-5D829781CFEB}" dt="2025-03-04T20:42:54.298" v="0"/>
      <pc:docMkLst>
        <pc:docMk/>
      </pc:docMkLst>
      <pc:sldChg chg="add">
        <pc:chgData name="Dylan Breger" userId="9b3da09f-10fe-42ec-9aa5-9fa2a3e9cc20" providerId="ADAL" clId="{45BFEE67-172D-407E-8026-5D829781CFEB}" dt="2025-03-04T20:42:54.298" v="0"/>
        <pc:sldMkLst>
          <pc:docMk/>
          <pc:sldMk cId="3778412096" sldId="214747401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Pt>
            <c:idx val="13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994-4095-A7F4-AF2B5CBD512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1B1464"/>
                    </a:solidFill>
                    <a:latin typeface="Helvetica" panose="020B0403020202020204"/>
                    <a:ea typeface="+mn-ea"/>
                    <a:cs typeface="Helvetica" panose="020B0403020202020204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Sheet1!$A$2:$A$15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Sheet1!$B$2:$B$15</c:f>
              <c:numCache>
                <c:formatCode>0%</c:formatCode>
                <c:ptCount val="14"/>
                <c:pt idx="0">
                  <c:v>0.53</c:v>
                </c:pt>
                <c:pt idx="1">
                  <c:v>0.54</c:v>
                </c:pt>
                <c:pt idx="2">
                  <c:v>0.49</c:v>
                </c:pt>
                <c:pt idx="3">
                  <c:v>0.49</c:v>
                </c:pt>
                <c:pt idx="4">
                  <c:v>0.43</c:v>
                </c:pt>
                <c:pt idx="5">
                  <c:v>0.38</c:v>
                </c:pt>
                <c:pt idx="6">
                  <c:v>0.46</c:v>
                </c:pt>
                <c:pt idx="7">
                  <c:v>0.48</c:v>
                </c:pt>
                <c:pt idx="8">
                  <c:v>0.43</c:v>
                </c:pt>
                <c:pt idx="9">
                  <c:v>0.44</c:v>
                </c:pt>
                <c:pt idx="10">
                  <c:v>0.42</c:v>
                </c:pt>
                <c:pt idx="11">
                  <c:v>0.45</c:v>
                </c:pt>
                <c:pt idx="12">
                  <c:v>0.46</c:v>
                </c:pt>
                <c:pt idx="13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994-4095-A7F4-AF2B5CBD51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9"/>
        <c:overlap val="-27"/>
        <c:axId val="1510111935"/>
        <c:axId val="1510105695"/>
      </c:barChart>
      <c:catAx>
        <c:axId val="15101119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anose="020B0604020202020204"/>
                <a:ea typeface="+mn-ea"/>
                <a:cs typeface="Helvetica" panose="020B0604020202020204"/>
              </a:defRPr>
            </a:pPr>
            <a:endParaRPr lang="en-US"/>
          </a:p>
        </c:txPr>
        <c:crossAx val="1510105695"/>
        <c:crosses val="autoZero"/>
        <c:auto val="1"/>
        <c:lblAlgn val="ctr"/>
        <c:lblOffset val="100"/>
        <c:noMultiLvlLbl val="0"/>
      </c:catAx>
      <c:valAx>
        <c:axId val="1510105695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5101119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0AD4D-02D1-7F63-5A91-2AF6ED13C6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A282BF-D854-81D1-CE1D-7BA0C216B5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A0C4BB-6A4D-A035-D72C-9A0FB05D2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FE3DC-F6E3-445C-91C9-5DEB2B5291B1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C034C8-FDA5-A339-1C2A-91E8C49ED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88BD1-3C9B-A2D6-7361-210A72551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803A-E6F7-43AD-A9D2-C8D38E0B0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499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B721F-2A07-A038-AE0A-7F42423B8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F8D6F2-37EE-574E-0A52-7E46DF4A18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8998A-363E-6C44-0291-E1DF9581C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FE3DC-F6E3-445C-91C9-5DEB2B5291B1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E8599-093A-6425-BAED-14F98CB5C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D5EAAA-ACB4-205C-41F3-5A8078CA1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803A-E6F7-43AD-A9D2-C8D38E0B0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839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2DD5E3-89EA-3FBD-8D54-BDA2BE94A3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EB133B-8389-F552-7E7C-180CAB88B8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0344A5-2461-5033-9891-423786E9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FE3DC-F6E3-445C-91C9-5DEB2B5291B1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4C611D-AF57-1F7B-6446-1D07E8132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EDA7D7-0142-7CAA-5234-2AFD2D378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803A-E6F7-43AD-A9D2-C8D38E0B0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643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8A31E-A6F6-5542-8809-9D018B9CD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EC4256-D2C4-BBD5-4F51-9CF7988EF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A93FE7-04CA-44C9-0F2B-BD7589908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FE3DC-F6E3-445C-91C9-5DEB2B5291B1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E6B94-CD8E-9CF7-5DEA-C8CD1BC8D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CEB0A-8657-2A2C-EC07-37BE23EBC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803A-E6F7-43AD-A9D2-C8D38E0B0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51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28C62-E2AB-DF6D-E47D-3EF2F55DA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7E00DA-0D34-FFC3-0C45-BBE9F8F14D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EF527-F376-B06B-0C20-0FD0D2E90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FE3DC-F6E3-445C-91C9-5DEB2B5291B1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B004D-BB67-AD56-18B1-038589231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08167-6C9D-2C48-3F7E-7CAE09AC3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803A-E6F7-43AD-A9D2-C8D38E0B0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466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87DEF-E0CD-A7C6-EEAB-F68DCBB1B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32096-CE4A-430D-727C-D086C60E3E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D14A3B-60E4-2734-C8F4-B55BCB243B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49A352-C15F-839A-22B2-BCD667B02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FE3DC-F6E3-445C-91C9-5DEB2B5291B1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CB5FAF-49AF-3985-4DCF-9D14A1BA3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89F17D-A6BC-5679-6D98-178625DBC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803A-E6F7-43AD-A9D2-C8D38E0B0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04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BF771-C6F2-37C6-1C8E-F04001C41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83E358-8A33-EA4D-BE3B-4E4D3C301E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512E85-6D3C-ADB6-574A-12DAEB7D8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B9A901-2B37-4F11-752E-7DD47AD861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A067A5-C48F-3490-D0CA-587A107A71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D6456D-FF5D-0969-A83D-422887130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FE3DC-F6E3-445C-91C9-5DEB2B5291B1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E48B71-E74B-C072-D0EA-FCEF8EF47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5DE844-E82A-A5DC-7AA1-B50B350B7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803A-E6F7-43AD-A9D2-C8D38E0B0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39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B5AA9-4C3C-1312-DB48-9EEBA6FFC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BFB435-0633-97BB-CDEB-92238FDF9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FE3DC-F6E3-445C-91C9-5DEB2B5291B1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12FAB1-257D-B15D-6365-070E651CE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274DFC-67BE-A8A0-DECC-0DEC2DAD8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803A-E6F7-43AD-A9D2-C8D38E0B0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325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DF0382-7D91-2AFB-5EE9-6203DD549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FE3DC-F6E3-445C-91C9-5DEB2B5291B1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A58DCC-2C2F-7D56-1E1B-D5DF8FE47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4A20-66F9-9BFE-E40A-01FC56959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803A-E6F7-43AD-A9D2-C8D38E0B0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747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B1E71-8979-B83D-E5EF-EED4693AF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60028-40CC-5C15-53CB-DF91E1DCA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DBA4F-943B-BB3E-2181-B3C348AF62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EE867D-5D62-E8AF-5835-580DF75C7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FE3DC-F6E3-445C-91C9-5DEB2B5291B1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109CF9-2582-EACF-40DF-3254FFF6D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CA6A3C-C769-071F-AB26-9A5606936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803A-E6F7-43AD-A9D2-C8D38E0B0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142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3A1BB-2E6C-061D-E981-AEB3A5DC8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CBA038-6ECA-A703-0F35-C22726371F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8701AB-10E3-9B03-0DBE-9A84251126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40E3E3-1062-CF88-D1CC-A59EF1678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FE3DC-F6E3-445C-91C9-5DEB2B5291B1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FA865-C26B-7344-AA94-E5EB40278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EDFA46-D545-F814-98E7-2E9ED5458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803A-E6F7-43AD-A9D2-C8D38E0B0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703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098F1F-690A-2C7B-AFE7-574100973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416E1A-E445-E433-B563-074D40C89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AF95CC-9A12-7F04-22F2-1ED47534E8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9FE3DC-F6E3-445C-91C9-5DEB2B5291B1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2925D-2679-F87C-3077-694CF5A4FE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49DC1F-16FF-D9F7-C634-D6E6C1DF75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36803A-E6F7-43AD-A9D2-C8D38E0B0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55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marketcast.com/insights/super-bowl-ads-deserve-winning-measuremen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CE6C7E-DD0D-503C-441C-715FE002B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D29558B-4371-4DFA-DCC3-7B336A270860}"/>
              </a:ext>
            </a:extLst>
          </p:cNvPr>
          <p:cNvSpPr>
            <a:spLocks/>
          </p:cNvSpPr>
          <p:nvPr/>
        </p:nvSpPr>
        <p:spPr>
          <a:xfrm>
            <a:off x="-21837" y="1696163"/>
            <a:ext cx="12215178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6381F6-E9C7-F99D-C609-4E9899D4A7CE}"/>
              </a:ext>
            </a:extLst>
          </p:cNvPr>
          <p:cNvSpPr txBox="1"/>
          <p:nvPr/>
        </p:nvSpPr>
        <p:spPr>
          <a:xfrm>
            <a:off x="472838" y="5984630"/>
            <a:ext cx="114780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MarketCast,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Super Bowl LIX Advertising Insights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February 2025.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774120-7145-6BF4-AE98-F0DF09800D43}"/>
              </a:ext>
            </a:extLst>
          </p:cNvPr>
          <p:cNvSpPr/>
          <p:nvPr/>
        </p:nvSpPr>
        <p:spPr>
          <a:xfrm>
            <a:off x="-2" y="0"/>
            <a:ext cx="2369821" cy="285421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Super </a:t>
            </a: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owl Ad Likeability Trend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C53E5C-A2AB-8DB8-9A44-53EC1429BFBC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sports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0F650F-4C06-BF79-E82C-26037454DE51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0E84871-BC28-81E4-5E10-2C357CC4DD3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23F40DD-96BC-EF42-2038-7ACAE7FE698A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8B5FC55-846F-7331-C8F5-40FA6B4DB066}"/>
              </a:ext>
            </a:extLst>
          </p:cNvPr>
          <p:cNvSpPr/>
          <p:nvPr/>
        </p:nvSpPr>
        <p:spPr>
          <a:xfrm>
            <a:off x="124718" y="527717"/>
            <a:ext cx="1014323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The likeability of Superbowl advertising reached the highest levels in a decade, as viewers enjoyed nearly half of the ads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DB3E44-BF6D-7679-688F-9ED3E0378EB9}"/>
              </a:ext>
            </a:extLst>
          </p:cNvPr>
          <p:cNvSpPr txBox="1">
            <a:spLocks/>
          </p:cNvSpPr>
          <p:nvPr/>
        </p:nvSpPr>
        <p:spPr>
          <a:xfrm>
            <a:off x="-10272" y="6205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see more insights from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MarketCast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2" name="Picture 11">
            <a:hlinkClick r:id="rId5"/>
            <a:extLst>
              <a:ext uri="{FF2B5EF4-FFF2-40B4-BE49-F238E27FC236}">
                <a16:creationId xmlns:a16="http://schemas.microsoft.com/office/drawing/2014/main" id="{01847C16-88A9-C7F6-1BF7-431C517C83D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8F631FB-5E89-6391-9D47-F7C44D21632C}"/>
              </a:ext>
            </a:extLst>
          </p:cNvPr>
          <p:cNvSpPr txBox="1"/>
          <p:nvPr/>
        </p:nvSpPr>
        <p:spPr>
          <a:xfrm>
            <a:off x="0" y="1857287"/>
            <a:ext cx="12192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Super Bowl Advertising - Net Likeability</a:t>
            </a:r>
            <a:b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600" i="0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2012-2025</a:t>
            </a:r>
            <a:endParaRPr kumimoji="0" lang="en-US" sz="1800" i="0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25FF0B93-8225-6F24-5F54-32FA72232BFB}"/>
              </a:ext>
            </a:extLst>
          </p:cNvPr>
          <p:cNvGraphicFramePr/>
          <p:nvPr/>
        </p:nvGraphicFramePr>
        <p:xfrm>
          <a:off x="501861" y="2377440"/>
          <a:ext cx="11188278" cy="3441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3778412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D8F6DDB-9A59-48FC-8EA0-D293E7FE01E9}"/>
</file>

<file path=customXml/itemProps2.xml><?xml version="1.0" encoding="utf-8"?>
<ds:datastoreItem xmlns:ds="http://schemas.openxmlformats.org/officeDocument/2006/customXml" ds:itemID="{EDB6537D-8079-4F2C-9D23-D5143E82EC45}"/>
</file>

<file path=customXml/itemProps3.xml><?xml version="1.0" encoding="utf-8"?>
<ds:datastoreItem xmlns:ds="http://schemas.openxmlformats.org/officeDocument/2006/customXml" ds:itemID="{B90F7CA7-1952-4382-95C4-9C1F18A7404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2025-03-04T20:42:50Z</dcterms:created>
  <dcterms:modified xsi:type="dcterms:W3CDTF">2025-03-04T20:43:01Z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