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147474024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EEB6357-42CD-4C1D-B113-27EA9EED87E4}" v="1" dt="2025-04-01T21:04:05.51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5" d="100"/>
          <a:sy n="15" d="100"/>
        </p:scale>
        <p:origin x="336" y="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11" Type="http://schemas.openxmlformats.org/officeDocument/2006/relationships/customXml" Target="../customXml/item3.xml"/><Relationship Id="rId5" Type="http://schemas.openxmlformats.org/officeDocument/2006/relationships/theme" Target="theme/theme1.xml"/><Relationship Id="rId10" Type="http://schemas.openxmlformats.org/officeDocument/2006/relationships/customXml" Target="../customXml/item2.xml"/><Relationship Id="rId4" Type="http://schemas.openxmlformats.org/officeDocument/2006/relationships/viewProps" Target="viewProps.xml"/><Relationship Id="rId9" Type="http://schemas.openxmlformats.org/officeDocument/2006/relationships/customXml" Target="../customXml/item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ylan Breger" userId="9b3da09f-10fe-42ec-9aa5-9fa2a3e9cc20" providerId="ADAL" clId="{CEEB6357-42CD-4C1D-B113-27EA9EED87E4}"/>
    <pc:docChg chg="addSld modSld">
      <pc:chgData name="Dylan Breger" userId="9b3da09f-10fe-42ec-9aa5-9fa2a3e9cc20" providerId="ADAL" clId="{CEEB6357-42CD-4C1D-B113-27EA9EED87E4}" dt="2025-04-01T21:04:05.510" v="0"/>
      <pc:docMkLst>
        <pc:docMk/>
      </pc:docMkLst>
      <pc:sldChg chg="add">
        <pc:chgData name="Dylan Breger" userId="9b3da09f-10fe-42ec-9aa5-9fa2a3e9cc20" providerId="ADAL" clId="{CEEB6357-42CD-4C1D-B113-27EA9EED87E4}" dt="2025-04-01T21:04:05.510" v="0"/>
        <pc:sldMkLst>
          <pc:docMk/>
          <pc:sldMk cId="2411508828" sldId="2147474024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F01922-B328-5029-648C-F7C1EDF49C2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A5956C7-F896-237D-F548-9882F57A7A5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EF2AD6-28A9-53E0-41B2-033D684C5F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A5038-EBF3-4A8A-BF6E-DA11C27E44D6}" type="datetimeFigureOut">
              <a:rPr lang="en-US" smtClean="0"/>
              <a:t>4/1/2025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AD35DC-69F2-A2B3-C301-71B0B7E5EF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8F7570-3AB7-8BEF-CE75-409C3C692A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D1C2A-ADEF-4250-B490-B0B03CE9A9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11593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3AFD4C-22D9-F4D7-F84A-4BF1D84977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47BE0E9-A93D-35FE-FD79-326F12B1A2D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DEC2CC-3869-4927-066D-DFE6C3AB41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A5038-EBF3-4A8A-BF6E-DA11C27E44D6}" type="datetimeFigureOut">
              <a:rPr lang="en-US" smtClean="0"/>
              <a:t>4/1/2025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333B5E-6E4B-A076-2161-403EAE31CD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19262F-9C0A-A647-7CDE-BDFF2E67F4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D1C2A-ADEF-4250-B490-B0B03CE9A9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51791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D5F6062-D314-FA4F-3D8A-B5495D2C25B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0003A4F-8E4F-6820-948F-A7915CA325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3D6244-177C-BC72-CC0D-0B12014E31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A5038-EBF3-4A8A-BF6E-DA11C27E44D6}" type="datetimeFigureOut">
              <a:rPr lang="en-US" smtClean="0"/>
              <a:t>4/1/2025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A6750D-5B4A-F50C-CD31-E7BA967CEF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915CD1-2874-9764-10D1-7BE69E40C2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D1C2A-ADEF-4250-B490-B0B03CE9A9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19815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CDEE1C-EF7E-4A0C-B64F-8503C4BA81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5C07B6-3EC6-9DC4-74D4-1E791A8D89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4505BE-B484-693D-06B3-DA8C523624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A5038-EBF3-4A8A-BF6E-DA11C27E44D6}" type="datetimeFigureOut">
              <a:rPr lang="en-US" smtClean="0"/>
              <a:t>4/1/2025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6BA04A-3817-EAA7-A269-E2221B04FE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3B433B-E3DD-4ACF-6F0A-26DE5817F1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D1C2A-ADEF-4250-B490-B0B03CE9A9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58501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6A8A57-6EA3-DD7F-DB58-862162E8E2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3B2D802-72B2-D438-8E3E-2C13A782C3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2AE915-155B-7866-FF63-B1D2B9FA9D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A5038-EBF3-4A8A-BF6E-DA11C27E44D6}" type="datetimeFigureOut">
              <a:rPr lang="en-US" smtClean="0"/>
              <a:t>4/1/2025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9ECA8E-4625-CA14-C12A-36C59291A4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65DF2A-8A25-795D-2860-1B2815FC67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D1C2A-ADEF-4250-B490-B0B03CE9A9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84989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903351-2932-3A64-4637-FE66CF1A03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70308C-8577-6A62-39EF-4397A16155A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8B146E5-288F-5350-2DBD-DBCEF038523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5E13382-73B8-9CDA-3E04-E3C354B79F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A5038-EBF3-4A8A-BF6E-DA11C27E44D6}" type="datetimeFigureOut">
              <a:rPr lang="en-US" smtClean="0"/>
              <a:t>4/1/2025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4B2C594-842C-8B22-1A9D-DAF805CDB8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327384D-367C-BD43-1626-7B7550CBDF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D1C2A-ADEF-4250-B490-B0B03CE9A9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3554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37D44A-B8A6-9559-7658-AEF48DFC68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B13F993-D45D-B9FA-5147-52DA906688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B3B963B-D81C-3CBF-1E01-48F7DEB143A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F39EBC5-BFD0-AA42-177F-CD6E215A641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3B94547-8A27-C0B8-E2E8-5BF80443197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2C517BE-AE4A-A6F4-79A8-0E2E288926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A5038-EBF3-4A8A-BF6E-DA11C27E44D6}" type="datetimeFigureOut">
              <a:rPr lang="en-US" smtClean="0"/>
              <a:t>4/1/2025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5E17A8E-9B92-9C25-8C47-CA73DAF742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21403BA-3C42-034D-D067-CF9C26780C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D1C2A-ADEF-4250-B490-B0B03CE9A9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59892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DB7E7D-CDA0-314C-4F10-4C1B5CFFB5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B140403-8F4F-6237-B0F8-59373F191E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A5038-EBF3-4A8A-BF6E-DA11C27E44D6}" type="datetimeFigureOut">
              <a:rPr lang="en-US" smtClean="0"/>
              <a:t>4/1/2025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2B17D03-34BB-3630-2216-760AF69C14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02CC3D1-7095-B911-B1CF-33EDAD91E3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D1C2A-ADEF-4250-B490-B0B03CE9A9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52699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6DC0B53-C23F-DB9D-E258-A4DF06547E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A5038-EBF3-4A8A-BF6E-DA11C27E44D6}" type="datetimeFigureOut">
              <a:rPr lang="en-US" smtClean="0"/>
              <a:t>4/1/2025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60B1993-AFF1-BCB6-5872-27F60C74D3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BE3E27D-59D0-4823-ECD9-48B89AEE18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D1C2A-ADEF-4250-B490-B0B03CE9A9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20648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440B80-650B-E2B4-E7F9-0E4AB5674B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8B5794-A59F-B5E7-1031-562227AEE4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99143BF-6060-33C0-DD54-C30421B4F87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42D82DE-FC4A-6FEA-D583-AAEF4348B6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A5038-EBF3-4A8A-BF6E-DA11C27E44D6}" type="datetimeFigureOut">
              <a:rPr lang="en-US" smtClean="0"/>
              <a:t>4/1/2025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E21ADDF-40F2-F905-31FD-12ED71D830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A2F242B-2E02-28FE-82BD-C795B656F4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D1C2A-ADEF-4250-B490-B0B03CE9A9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1601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FBB69A-D25E-E545-E390-31AC0206F1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EA9DED2-BB7B-9D6C-9A2A-73810D19E22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14DDEC0-D1B0-3935-F4BD-375736FC54A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613DF5C-E38D-83DC-A4E3-783DB7C667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A5038-EBF3-4A8A-BF6E-DA11C27E44D6}" type="datetimeFigureOut">
              <a:rPr lang="en-US" smtClean="0"/>
              <a:t>4/1/2025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A36D87-2F86-FEE4-D139-063922CABE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93E96A7-0593-E9A5-D1E3-0CC255787D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D1C2A-ADEF-4250-B490-B0B03CE9A9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27691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F15CA84-9D06-FABB-7D27-B9AF30DAC9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FF32B70-F471-22AC-4A33-348FC876C6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6CFA32-FCAC-1793-287F-AEBF063F74A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ACA5038-EBF3-4A8A-BF6E-DA11C27E44D6}" type="datetimeFigureOut">
              <a:rPr lang="en-US" smtClean="0"/>
              <a:t>4/1/2025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054DCF-ABFD-B726-8751-B024E99D25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052B08-14F3-4A87-A4F7-68E3EEF8049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70D1C2A-ADEF-4250-B490-B0B03CE9A9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1302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2.png"/><Relationship Id="rId7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thevab.com/signin?utm_source=grab-and-go&amp;utm_medium=vab-insights&amp;utm_campaign=" TargetMode="External"/><Relationship Id="rId5" Type="http://schemas.openxmlformats.org/officeDocument/2006/relationships/hyperlink" Target="https://thevab.com/vabs-question-week/week-25?utm_source=insight&amp;utm_medium=report%20&amp;utm_campaign=grab-and-go" TargetMode="External"/><Relationship Id="rId4" Type="http://schemas.openxmlformats.org/officeDocument/2006/relationships/image" Target="../media/image3.png"/><Relationship Id="rId9" Type="http://schemas.openxmlformats.org/officeDocument/2006/relationships/hyperlink" Target="https://thevab.com/insight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656D83AB-13D0-B759-9040-A80793A75DA6}"/>
              </a:ext>
            </a:extLst>
          </p:cNvPr>
          <p:cNvSpPr/>
          <p:nvPr/>
        </p:nvSpPr>
        <p:spPr>
          <a:xfrm>
            <a:off x="8914924" y="1679214"/>
            <a:ext cx="3305931" cy="5172986"/>
          </a:xfrm>
          <a:prstGeom prst="rect">
            <a:avLst/>
          </a:prstGeom>
          <a:solidFill>
            <a:srgbClr val="1B146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10437933-C70A-3DA0-6852-5536F86337B9}"/>
              </a:ext>
            </a:extLst>
          </p:cNvPr>
          <p:cNvSpPr>
            <a:spLocks/>
          </p:cNvSpPr>
          <p:nvPr/>
        </p:nvSpPr>
        <p:spPr>
          <a:xfrm>
            <a:off x="515" y="1685013"/>
            <a:ext cx="8914885" cy="5172987"/>
          </a:xfrm>
          <a:prstGeom prst="rect">
            <a:avLst/>
          </a:prstGeom>
          <a:solidFill>
            <a:srgbClr val="E2E8F1"/>
          </a:solidFill>
          <a:ln>
            <a:solidFill>
              <a:srgbClr val="E2E8F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D7713172-5598-90F3-EDD4-9BD980A2DDA2}"/>
              </a:ext>
            </a:extLst>
          </p:cNvPr>
          <p:cNvSpPr/>
          <p:nvPr/>
        </p:nvSpPr>
        <p:spPr>
          <a:xfrm>
            <a:off x="5991266" y="2173795"/>
            <a:ext cx="2765867" cy="3762662"/>
          </a:xfrm>
          <a:prstGeom prst="roundRect">
            <a:avLst/>
          </a:prstGeom>
          <a:solidFill>
            <a:schemeClr val="bg1"/>
          </a:solidFill>
          <a:ln>
            <a:solidFill>
              <a:srgbClr val="4EBEA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576FACC2-D3AB-6CDE-39FA-E844A600093A}"/>
              </a:ext>
            </a:extLst>
          </p:cNvPr>
          <p:cNvSpPr/>
          <p:nvPr/>
        </p:nvSpPr>
        <p:spPr>
          <a:xfrm>
            <a:off x="3074786" y="2170956"/>
            <a:ext cx="2765867" cy="3762662"/>
          </a:xfrm>
          <a:prstGeom prst="roundRect">
            <a:avLst/>
          </a:prstGeom>
          <a:solidFill>
            <a:schemeClr val="bg1"/>
          </a:solidFill>
          <a:ln>
            <a:solidFill>
              <a:srgbClr val="00BFF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7173E7B1-3659-E926-F424-8E4CEC6BD881}"/>
              </a:ext>
            </a:extLst>
          </p:cNvPr>
          <p:cNvSpPr/>
          <p:nvPr/>
        </p:nvSpPr>
        <p:spPr>
          <a:xfrm>
            <a:off x="162427" y="2175600"/>
            <a:ext cx="2765867" cy="3762662"/>
          </a:xfrm>
          <a:prstGeom prst="roundRect">
            <a:avLst/>
          </a:prstGeom>
          <a:solidFill>
            <a:schemeClr val="bg1"/>
          </a:solidFill>
          <a:ln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3318703-FC60-0562-DCAC-EDCD7D2A1193}"/>
              </a:ext>
            </a:extLst>
          </p:cNvPr>
          <p:cNvSpPr txBox="1"/>
          <p:nvPr/>
        </p:nvSpPr>
        <p:spPr>
          <a:xfrm>
            <a:off x="176295" y="353122"/>
            <a:ext cx="9950199" cy="89255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600" b="1" dirty="0">
                <a:solidFill>
                  <a:srgbClr val="1F1A62"/>
                </a:solidFill>
                <a:latin typeface="Helvetica" panose="020B0604020202020204" pitchFamily="2" charset="0"/>
              </a:rPr>
              <a:t>Most streamers </a:t>
            </a: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2" charset="0"/>
                <a:ea typeface="+mn-ea"/>
                <a:cs typeface="+mn-cs"/>
              </a:rPr>
              <a:t>enjoy streaming live sports, with over four </a:t>
            </a:r>
            <a:r>
              <a:rPr lang="en-US" sz="2600" b="1" dirty="0">
                <a:solidFill>
                  <a:srgbClr val="1F1A62"/>
                </a:solidFill>
                <a:latin typeface="Helvetica" panose="020B0604020202020204" pitchFamily="2" charset="0"/>
              </a:rPr>
              <a:t>out of</a:t>
            </a: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2" charset="0"/>
                <a:ea typeface="+mn-ea"/>
                <a:cs typeface="+mn-cs"/>
              </a:rPr>
              <a:t> ten habitually watching this content monthly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E85B382-6ED1-C13D-A4C5-E545E05C8510}"/>
              </a:ext>
            </a:extLst>
          </p:cNvPr>
          <p:cNvSpPr txBox="1"/>
          <p:nvPr/>
        </p:nvSpPr>
        <p:spPr>
          <a:xfrm>
            <a:off x="235673" y="3793853"/>
            <a:ext cx="261937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b="1">
                <a:solidFill>
                  <a:srgbClr val="ED3C8D"/>
                </a:solidFill>
                <a:latin typeface="Helvetica" pitchFamily="2" charset="0"/>
                <a:cs typeface="Heebo" pitchFamily="2" charset="-79"/>
              </a:rPr>
              <a:t>57%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9BC8416-A084-C6A0-1394-335A3E543E83}"/>
              </a:ext>
            </a:extLst>
          </p:cNvPr>
          <p:cNvSpPr txBox="1"/>
          <p:nvPr/>
        </p:nvSpPr>
        <p:spPr>
          <a:xfrm>
            <a:off x="235673" y="4876191"/>
            <a:ext cx="26193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>
                <a:solidFill>
                  <a:srgbClr val="1F1A62"/>
                </a:solidFill>
                <a:latin typeface="Helvetica" pitchFamily="2" charset="0"/>
                <a:cs typeface="Heebo" pitchFamily="2" charset="-79"/>
              </a:rPr>
              <a:t>Like to </a:t>
            </a:r>
            <a:r>
              <a:rPr lang="en-US" b="1">
                <a:solidFill>
                  <a:srgbClr val="1F1A62"/>
                </a:solidFill>
                <a:latin typeface="Helvetica" pitchFamily="2" charset="0"/>
                <a:cs typeface="Heebo" pitchFamily="2" charset="-79"/>
              </a:rPr>
              <a:t>stream</a:t>
            </a:r>
            <a:br>
              <a:rPr lang="en-US" b="1">
                <a:solidFill>
                  <a:srgbClr val="1F1A62"/>
                </a:solidFill>
                <a:latin typeface="Helvetica" pitchFamily="2" charset="0"/>
                <a:cs typeface="Heebo" pitchFamily="2" charset="-79"/>
              </a:rPr>
            </a:br>
            <a:r>
              <a:rPr lang="en-US" b="1">
                <a:solidFill>
                  <a:srgbClr val="1F1A62"/>
                </a:solidFill>
                <a:latin typeface="Helvetica" pitchFamily="2" charset="0"/>
                <a:cs typeface="Heebo" pitchFamily="2" charset="-79"/>
              </a:rPr>
              <a:t>live sports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A7F3EFC-8FFD-BBB2-577E-A8E5BD386019}"/>
              </a:ext>
            </a:extLst>
          </p:cNvPr>
          <p:cNvSpPr txBox="1"/>
          <p:nvPr/>
        </p:nvSpPr>
        <p:spPr>
          <a:xfrm>
            <a:off x="515" y="1702613"/>
            <a:ext cx="891488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u="sng">
                <a:solidFill>
                  <a:srgbClr val="1F1A62"/>
                </a:solidFill>
                <a:latin typeface="Helvetica" pitchFamily="2" charset="0"/>
              </a:rPr>
              <a:t>% of streamers that…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2C6E4C9-E2FE-A36A-1D12-0489B8186209}"/>
              </a:ext>
            </a:extLst>
          </p:cNvPr>
          <p:cNvSpPr txBox="1"/>
          <p:nvPr/>
        </p:nvSpPr>
        <p:spPr>
          <a:xfrm>
            <a:off x="3148032" y="3793853"/>
            <a:ext cx="261937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b="1">
                <a:solidFill>
                  <a:srgbClr val="00BFF2"/>
                </a:solidFill>
                <a:latin typeface="Helvetica" pitchFamily="2" charset="0"/>
                <a:cs typeface="Heebo" pitchFamily="2" charset="-79"/>
              </a:rPr>
              <a:t>42%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6805BB98-1F89-4EF9-75DB-0764DEB79015}"/>
              </a:ext>
            </a:extLst>
          </p:cNvPr>
          <p:cNvSpPr txBox="1"/>
          <p:nvPr/>
        </p:nvSpPr>
        <p:spPr>
          <a:xfrm>
            <a:off x="3001540" y="4876191"/>
            <a:ext cx="291235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>
                <a:solidFill>
                  <a:srgbClr val="1F1A62"/>
                </a:solidFill>
                <a:latin typeface="Helvetica" pitchFamily="2" charset="0"/>
                <a:cs typeface="Heebo" pitchFamily="2" charset="-79"/>
              </a:rPr>
              <a:t>Have streamed sports</a:t>
            </a:r>
            <a:br>
              <a:rPr lang="en-US" b="1">
                <a:solidFill>
                  <a:srgbClr val="1F1A62"/>
                </a:solidFill>
                <a:latin typeface="Helvetica" pitchFamily="2" charset="0"/>
                <a:cs typeface="Heebo" pitchFamily="2" charset="-79"/>
              </a:rPr>
            </a:br>
            <a:r>
              <a:rPr lang="en-US">
                <a:solidFill>
                  <a:srgbClr val="1F1A62"/>
                </a:solidFill>
                <a:latin typeface="Helvetica" pitchFamily="2" charset="0"/>
                <a:cs typeface="Heebo" pitchFamily="2" charset="-79"/>
              </a:rPr>
              <a:t>in the last month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6C948C2-DCC8-F807-BC49-804F4214C65B}"/>
              </a:ext>
            </a:extLst>
          </p:cNvPr>
          <p:cNvSpPr txBox="1"/>
          <p:nvPr/>
        </p:nvSpPr>
        <p:spPr>
          <a:xfrm>
            <a:off x="6064512" y="3820793"/>
            <a:ext cx="261937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b="1">
                <a:solidFill>
                  <a:srgbClr val="4EBEA4"/>
                </a:solidFill>
                <a:latin typeface="Helvetica" pitchFamily="2" charset="0"/>
                <a:cs typeface="Heebo" pitchFamily="2" charset="-79"/>
              </a:rPr>
              <a:t>27%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7D745A48-505A-DF34-A1D9-B27A10166AD0}"/>
              </a:ext>
            </a:extLst>
          </p:cNvPr>
          <p:cNvSpPr txBox="1"/>
          <p:nvPr/>
        </p:nvSpPr>
        <p:spPr>
          <a:xfrm>
            <a:off x="6000482" y="4903131"/>
            <a:ext cx="274743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>
                <a:solidFill>
                  <a:srgbClr val="1F1A62"/>
                </a:solidFill>
                <a:latin typeface="Helvetica" pitchFamily="2" charset="0"/>
                <a:cs typeface="Heebo" pitchFamily="2" charset="-79"/>
              </a:rPr>
              <a:t>Are </a:t>
            </a:r>
            <a:r>
              <a:rPr lang="en-US" b="1">
                <a:solidFill>
                  <a:srgbClr val="1F1A62"/>
                </a:solidFill>
                <a:latin typeface="Helvetica" pitchFamily="2" charset="0"/>
                <a:cs typeface="Heebo" pitchFamily="2" charset="-79"/>
              </a:rPr>
              <a:t>driven to subscribe </a:t>
            </a:r>
            <a:r>
              <a:rPr lang="en-US">
                <a:solidFill>
                  <a:srgbClr val="1F1A62"/>
                </a:solidFill>
                <a:latin typeface="Helvetica" pitchFamily="2" charset="0"/>
                <a:cs typeface="Heebo" pitchFamily="2" charset="-79"/>
              </a:rPr>
              <a:t>to a streaming service for live sports</a:t>
            </a:r>
          </a:p>
        </p:txBody>
      </p:sp>
      <p:sp>
        <p:nvSpPr>
          <p:cNvPr id="18" name="Text Placeholder 24">
            <a:extLst>
              <a:ext uri="{FF2B5EF4-FFF2-40B4-BE49-F238E27FC236}">
                <a16:creationId xmlns:a16="http://schemas.microsoft.com/office/drawing/2014/main" id="{66119104-0066-CCBB-9AAF-0E674B943213}"/>
              </a:ext>
            </a:extLst>
          </p:cNvPr>
          <p:cNvSpPr txBox="1">
            <a:spLocks/>
          </p:cNvSpPr>
          <p:nvPr/>
        </p:nvSpPr>
        <p:spPr>
          <a:xfrm>
            <a:off x="483207" y="6278264"/>
            <a:ext cx="8431717" cy="246222"/>
          </a:xfrm>
          <a:prstGeom prst="rect">
            <a:avLst/>
          </a:prstGeom>
        </p:spPr>
        <p:txBody>
          <a:bodyPr vert="horz"/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403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Source: VAB analysis of MRI-Simmons Cord Evolution March 2025 study, Base: has streamed in the last 12 months.</a:t>
            </a:r>
          </a:p>
        </p:txBody>
      </p:sp>
      <p:pic>
        <p:nvPicPr>
          <p:cNvPr id="19" name="Picture 18" descr="A pink neon hand with a number one finger up&#10;&#10;AI-generated content may be incorrect.">
            <a:extLst>
              <a:ext uri="{FF2B5EF4-FFF2-40B4-BE49-F238E27FC236}">
                <a16:creationId xmlns:a16="http://schemas.microsoft.com/office/drawing/2014/main" id="{2A1E6B57-B8B1-4D8E-02F1-C3F2C54B0C3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7256" y="2298499"/>
            <a:ext cx="1416208" cy="1416208"/>
          </a:xfrm>
          <a:prstGeom prst="rect">
            <a:avLst/>
          </a:prstGeom>
        </p:spPr>
      </p:pic>
      <p:pic>
        <p:nvPicPr>
          <p:cNvPr id="20" name="Picture 19" descr="A blue line art of a web page with balls and a black background&#10;&#10;AI-generated content may be incorrect.">
            <a:extLst>
              <a:ext uri="{FF2B5EF4-FFF2-40B4-BE49-F238E27FC236}">
                <a16:creationId xmlns:a16="http://schemas.microsoft.com/office/drawing/2014/main" id="{0F6C69B8-964F-D131-4E31-2CFE3BC28DA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17945" y="2239888"/>
            <a:ext cx="1479548" cy="1479548"/>
          </a:xfrm>
          <a:prstGeom prst="rect">
            <a:avLst/>
          </a:prstGeom>
        </p:spPr>
      </p:pic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EF368C4D-0675-CFAD-BAA7-8FC2C3AD0517}"/>
              </a:ext>
            </a:extLst>
          </p:cNvPr>
          <p:cNvSpPr/>
          <p:nvPr/>
        </p:nvSpPr>
        <p:spPr>
          <a:xfrm>
            <a:off x="5274860" y="2542815"/>
            <a:ext cx="247650" cy="54769"/>
          </a:xfrm>
          <a:prstGeom prst="roundRect">
            <a:avLst/>
          </a:prstGeom>
          <a:solidFill>
            <a:srgbClr val="E2E8F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2" name="Picture 21" descr="A hand holding a remote control&#10;&#10;AI-generated content may be incorrect.">
            <a:extLst>
              <a:ext uri="{FF2B5EF4-FFF2-40B4-BE49-F238E27FC236}">
                <a16:creationId xmlns:a16="http://schemas.microsoft.com/office/drawing/2014/main" id="{3EF9BC6E-44F2-6CAD-FA71-2C9530534A6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6095" y="2298498"/>
            <a:ext cx="1416209" cy="1416209"/>
          </a:xfrm>
          <a:prstGeom prst="rect">
            <a:avLst/>
          </a:prstGeom>
        </p:spPr>
      </p:pic>
      <p:sp>
        <p:nvSpPr>
          <p:cNvPr id="26" name="TextBox 25">
            <a:extLst>
              <a:ext uri="{FF2B5EF4-FFF2-40B4-BE49-F238E27FC236}">
                <a16:creationId xmlns:a16="http://schemas.microsoft.com/office/drawing/2014/main" id="{CA9DE9AE-AC22-39EC-C5B3-CAA9842C071D}"/>
              </a:ext>
            </a:extLst>
          </p:cNvPr>
          <p:cNvSpPr txBox="1"/>
          <p:nvPr/>
        </p:nvSpPr>
        <p:spPr>
          <a:xfrm>
            <a:off x="9065565" y="2217516"/>
            <a:ext cx="300464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>
                <a:solidFill>
                  <a:srgbClr val="FFE600"/>
                </a:solidFill>
                <a:latin typeface="Helvetica" pitchFamily="2" charset="0"/>
              </a:rPr>
              <a:t>Curious to see which are the most popular leagues and sports to stream?</a:t>
            </a:r>
          </a:p>
        </p:txBody>
      </p:sp>
      <p:sp>
        <p:nvSpPr>
          <p:cNvPr id="27" name="Rectangle: Rounded Corners 26">
            <a:hlinkClick r:id="rId5"/>
            <a:extLst>
              <a:ext uri="{FF2B5EF4-FFF2-40B4-BE49-F238E27FC236}">
                <a16:creationId xmlns:a16="http://schemas.microsoft.com/office/drawing/2014/main" id="{09639B04-42A8-907E-4899-78AA2E3D8069}"/>
              </a:ext>
            </a:extLst>
          </p:cNvPr>
          <p:cNvSpPr/>
          <p:nvPr/>
        </p:nvSpPr>
        <p:spPr>
          <a:xfrm>
            <a:off x="9101253" y="3305135"/>
            <a:ext cx="2933272" cy="2103045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00BFF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u="sng" dirty="0">
                <a:solidFill>
                  <a:srgbClr val="00BFF2"/>
                </a:solidFill>
                <a:latin typeface="Helvetica" pitchFamily="2" charset="0"/>
              </a:rPr>
              <a:t>Click here</a:t>
            </a:r>
            <a:r>
              <a:rPr lang="en-US" b="1" dirty="0">
                <a:solidFill>
                  <a:srgbClr val="00BFF2"/>
                </a:solidFill>
                <a:latin typeface="Helvetica" pitchFamily="2" charset="0"/>
              </a:rPr>
              <a:t> </a:t>
            </a:r>
            <a:r>
              <a:rPr lang="en-US" dirty="0">
                <a:solidFill>
                  <a:srgbClr val="00BFF2"/>
                </a:solidFill>
                <a:latin typeface="Helvetica" pitchFamily="2" charset="0"/>
              </a:rPr>
              <a:t>to download</a:t>
            </a:r>
            <a:br>
              <a:rPr lang="en-US" dirty="0">
                <a:solidFill>
                  <a:srgbClr val="00BFF2"/>
                </a:solidFill>
                <a:latin typeface="Helvetica" pitchFamily="2" charset="0"/>
              </a:rPr>
            </a:br>
            <a:br>
              <a:rPr lang="en-US" sz="400" dirty="0">
                <a:solidFill>
                  <a:srgbClr val="00BFF2"/>
                </a:solidFill>
                <a:latin typeface="Helvetica" pitchFamily="2" charset="0"/>
              </a:rPr>
            </a:br>
            <a:r>
              <a:rPr lang="en-US" b="1" dirty="0">
                <a:solidFill>
                  <a:srgbClr val="00BFF2"/>
                </a:solidFill>
                <a:latin typeface="Helvetica" pitchFamily="2" charset="0"/>
              </a:rPr>
              <a:t>“What are the most popular sports to reach audiences through streaming”</a:t>
            </a:r>
            <a:endParaRPr lang="en-US" dirty="0">
              <a:solidFill>
                <a:srgbClr val="00BFF2"/>
              </a:solidFill>
              <a:latin typeface="Helvetica" pitchFamily="2" charset="0"/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F337AF43-AE69-AEBE-9214-4F7703D64397}"/>
              </a:ext>
            </a:extLst>
          </p:cNvPr>
          <p:cNvSpPr/>
          <p:nvPr/>
        </p:nvSpPr>
        <p:spPr>
          <a:xfrm>
            <a:off x="-1" y="0"/>
            <a:ext cx="2296161" cy="328378"/>
          </a:xfrm>
          <a:prstGeom prst="rect">
            <a:avLst/>
          </a:prstGeom>
          <a:solidFill>
            <a:srgbClr val="1B1464"/>
          </a:solidFill>
          <a:ln>
            <a:solidFill>
              <a:srgbClr val="1B146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Popularity of Sports Streaming</a:t>
            </a:r>
          </a:p>
        </p:txBody>
      </p:sp>
      <p:pic>
        <p:nvPicPr>
          <p:cNvPr id="30" name="Picture 2">
            <a:hlinkClick r:id="rId6"/>
            <a:extLst>
              <a:ext uri="{FF2B5EF4-FFF2-40B4-BE49-F238E27FC236}">
                <a16:creationId xmlns:a16="http://schemas.microsoft.com/office/drawing/2014/main" id="{DC716A17-1923-90CC-B9D6-0E631023FDE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7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627" t="8925" r="8225" b="7734"/>
          <a:stretch/>
        </p:blipFill>
        <p:spPr bwMode="auto">
          <a:xfrm>
            <a:off x="10676741" y="521763"/>
            <a:ext cx="1106470" cy="1109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1" name="TextBox 30">
            <a:extLst>
              <a:ext uri="{FF2B5EF4-FFF2-40B4-BE49-F238E27FC236}">
                <a16:creationId xmlns:a16="http://schemas.microsoft.com/office/drawing/2014/main" id="{EE3C89A3-BCF2-EDC6-62E4-061D19395E8D}"/>
              </a:ext>
            </a:extLst>
          </p:cNvPr>
          <p:cNvSpPr txBox="1"/>
          <p:nvPr/>
        </p:nvSpPr>
        <p:spPr>
          <a:xfrm>
            <a:off x="10220325" y="26057"/>
            <a:ext cx="19907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Scan or click to access</a:t>
            </a:r>
            <a:b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</a:b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more </a:t>
            </a:r>
            <a:r>
              <a:rPr lang="en-US" sz="1000" b="1">
                <a:solidFill>
                  <a:srgbClr val="ED3C8D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sports</a:t>
            </a: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insights</a:t>
            </a:r>
          </a:p>
        </p:txBody>
      </p:sp>
      <p:pic>
        <p:nvPicPr>
          <p:cNvPr id="32" name="Picture 31">
            <a:extLst>
              <a:ext uri="{FF2B5EF4-FFF2-40B4-BE49-F238E27FC236}">
                <a16:creationId xmlns:a16="http://schemas.microsoft.com/office/drawing/2014/main" id="{D0DEE665-45CD-9A5A-26C0-1371AA0DB542}"/>
              </a:ext>
            </a:extLst>
          </p:cNvPr>
          <p:cNvPicPr>
            <a:picLocks noChangeAspect="1"/>
          </p:cNvPicPr>
          <p:nvPr/>
        </p:nvPicPr>
        <p:blipFill rotWithShape="1">
          <a:blip r:embed="rId8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33" name="Rectangle 32">
            <a:extLst>
              <a:ext uri="{FF2B5EF4-FFF2-40B4-BE49-F238E27FC236}">
                <a16:creationId xmlns:a16="http://schemas.microsoft.com/office/drawing/2014/main" id="{F017BDAE-A9EF-B037-824E-3A7FB15FBE76}"/>
              </a:ext>
            </a:extLst>
          </p:cNvPr>
          <p:cNvSpPr/>
          <p:nvPr/>
        </p:nvSpPr>
        <p:spPr>
          <a:xfrm>
            <a:off x="483207" y="6533170"/>
            <a:ext cx="116872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sng" strike="noStrike" kern="1200" cap="none" spc="15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itchFamily="2" charset="0"/>
                <a:ea typeface="Open Sans" panose="020B0606030504020204" pitchFamily="34" charset="0"/>
                <a:cs typeface="Open Sans" panose="020B0606030504020204" pitchFamily="34" charset="0"/>
                <a:hlinkClick r:id="rId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theVAB.com/insights</a:t>
            </a:r>
            <a:endParaRPr kumimoji="0" lang="en-US" sz="1800" b="1" i="0" u="sng" strike="noStrike" kern="1200" cap="none" spc="150" normalizeH="0" baseline="0" noProof="0">
              <a:ln>
                <a:noFill/>
              </a:ln>
              <a:solidFill>
                <a:srgbClr val="00BFF2"/>
              </a:solidFill>
              <a:effectLst/>
              <a:uLnTx/>
              <a:uFillTx/>
              <a:latin typeface="Helvetica" pitchFamily="2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0C6DA417-6986-2274-D3DC-F5FBE7803247}"/>
              </a:ext>
            </a:extLst>
          </p:cNvPr>
          <p:cNvSpPr/>
          <p:nvPr/>
        </p:nvSpPr>
        <p:spPr>
          <a:xfrm>
            <a:off x="10267952" y="0"/>
            <a:ext cx="1924048" cy="1671565"/>
          </a:xfrm>
          <a:prstGeom prst="rect">
            <a:avLst/>
          </a:prstGeom>
          <a:noFill/>
          <a:ln w="28575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115088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4291D3CFFFB3468A8BEBC160241642" ma:contentTypeVersion="18" ma:contentTypeDescription="Create a new document." ma:contentTypeScope="" ma:versionID="387be907f486394efa0aa922f6891cb4">
  <xsd:schema xmlns:xsd="http://www.w3.org/2001/XMLSchema" xmlns:xs="http://www.w3.org/2001/XMLSchema" xmlns:p="http://schemas.microsoft.com/office/2006/metadata/properties" xmlns:ns2="97cdb7a3-d8d8-4d5a-8559-ae518cf29f49" xmlns:ns3="8ffbcc2d-a520-42b9-8ca7-e090664160a6" targetNamespace="http://schemas.microsoft.com/office/2006/metadata/properties" ma:root="true" ma:fieldsID="5bf9659b688e4d2890b1db6b33d4e217" ns2:_="" ns3:_="">
    <xsd:import namespace="97cdb7a3-d8d8-4d5a-8559-ae518cf29f49"/>
    <xsd:import namespace="8ffbcc2d-a520-42b9-8ca7-e090664160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cdb7a3-d8d8-4d5a-8559-ae518cf29f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c637ead-fd64-45b4-abde-ec2d09ec10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fbcc2d-a520-42b9-8ca7-e090664160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92ae5e6-0bf7-4809-94d2-b453c12df252}" ma:internalName="TaxCatchAll" ma:showField="CatchAllData" ma:web="8ffbcc2d-a520-42b9-8ca7-e090664160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ffbcc2d-a520-42b9-8ca7-e090664160a6" xsi:nil="true"/>
    <lcf76f155ced4ddcb4097134ff3c332f xmlns="97cdb7a3-d8d8-4d5a-8559-ae518cf29f4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6BAA6316-2695-458E-A456-73703009EED4}"/>
</file>

<file path=customXml/itemProps2.xml><?xml version="1.0" encoding="utf-8"?>
<ds:datastoreItem xmlns:ds="http://schemas.openxmlformats.org/officeDocument/2006/customXml" ds:itemID="{D97689A3-2EE2-450D-88C2-8F809B159172}"/>
</file>

<file path=customXml/itemProps3.xml><?xml version="1.0" encoding="utf-8"?>
<ds:datastoreItem xmlns:ds="http://schemas.openxmlformats.org/officeDocument/2006/customXml" ds:itemID="{1327EF6B-FEC0-48C6-A805-65D87F90C31C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127</Words>
  <Application>Microsoft Office PowerPoint</Application>
  <PresentationFormat>Widescreen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Helvetica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Dylan Breger</dc:creator>
  <cp:lastModifiedBy>Dylan Breger</cp:lastModifiedBy>
  <cp:revision>1</cp:revision>
  <dcterms:created xsi:type="dcterms:W3CDTF">2025-04-01T21:03:23Z</dcterms:created>
  <dcterms:modified xsi:type="dcterms:W3CDTF">2025-04-01T21:04:13Z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0x010100C24291D3CFFFB3468A8BEBC160241642</vt:lpwstr>
  </property>
</Properties>
</file>