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1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CCC9AD-BC2C-4E57-9A7E-CE5F896C6FE9}" v="1" dt="2025-08-11T14:20:25.8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BCCC9AD-BC2C-4E57-9A7E-CE5F896C6FE9}"/>
    <pc:docChg chg="addSld modSld">
      <pc:chgData name="Dylan Breger" userId="9b3da09f-10fe-42ec-9aa5-9fa2a3e9cc20" providerId="ADAL" clId="{DBCCC9AD-BC2C-4E57-9A7E-CE5F896C6FE9}" dt="2025-08-11T14:20:25.875" v="0"/>
      <pc:docMkLst>
        <pc:docMk/>
      </pc:docMkLst>
      <pc:sldChg chg="add">
        <pc:chgData name="Dylan Breger" userId="9b3da09f-10fe-42ec-9aa5-9fa2a3e9cc20" providerId="ADAL" clId="{DBCCC9AD-BC2C-4E57-9A7E-CE5F896C6FE9}" dt="2025-08-11T14:20:25.875" v="0"/>
        <pc:sldMkLst>
          <pc:docMk/>
          <pc:sldMk cId="3264488173" sldId="214747421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87048666205844"/>
          <c:y val="0.10863235982566791"/>
          <c:w val="0.59070739136342887"/>
          <c:h val="0.8860609332730782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</c:spPr>
          <c:dPt>
            <c:idx val="0"/>
            <c:bubble3D val="0"/>
            <c:spPr>
              <a:solidFill>
                <a:srgbClr val="1B146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41F-47BD-9D6F-A426C18432CD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41F-47BD-9D6F-A426C18432CD}"/>
              </c:ext>
            </c:extLst>
          </c:dPt>
          <c:dLbls>
            <c:dLbl>
              <c:idx val="0"/>
              <c:layout>
                <c:manualLayout>
                  <c:x val="-0.22611512223431066"/>
                  <c:y val="-5.869170709059064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800" b="0"/>
                      <a:t>651</a:t>
                    </a:r>
                  </a:p>
                  <a:p>
                    <a:pPr>
                      <a:defRPr sz="2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2CF184C6-2EDD-46AF-A9D9-83C4696067CF}" type="VALUE">
                      <a:rPr lang="en-US" smtClean="0"/>
                      <a:pPr>
                        <a:defRPr sz="2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41F-47BD-9D6F-A426C18432CD}"/>
                </c:ext>
              </c:extLst>
            </c:dLbl>
            <c:dLbl>
              <c:idx val="1"/>
              <c:layout>
                <c:manualLayout>
                  <c:x val="0.14877031591044418"/>
                  <c:y val="1.18951611348297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700" b="0"/>
                      <a:t>92</a:t>
                    </a:r>
                  </a:p>
                  <a:p>
                    <a:pPr>
                      <a:defRPr sz="18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5F65FCF-C688-455A-B6C3-01434FBA6D25}" type="VALUE">
                      <a:rPr lang="en-US" sz="2200" smtClean="0"/>
                      <a:pPr>
                        <a:defRPr sz="18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41F-47BD-9D6F-A426C1843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Ad-Supported Cable TV</c:v>
                </c:pt>
                <c:pt idx="1">
                  <c:v>Broadcast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0.88</c:v>
                </c:pt>
                <c:pt idx="1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1F-47BD-9D6F-A426C1843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93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787048666205844"/>
          <c:y val="0.10863235982566791"/>
          <c:w val="0.59070739136342887"/>
          <c:h val="0.8860609332730782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9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</c:spPr>
          <c:dPt>
            <c:idx val="0"/>
            <c:bubble3D val="0"/>
            <c:spPr>
              <a:solidFill>
                <a:srgbClr val="1B146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731-4720-992C-6E22CD5F867E}"/>
              </c:ext>
            </c:extLst>
          </c:dPt>
          <c:dPt>
            <c:idx val="1"/>
            <c:bubble3D val="0"/>
            <c:spPr>
              <a:solidFill>
                <a:srgbClr val="4EBEA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731-4720-992C-6E22CD5F867E}"/>
              </c:ext>
            </c:extLst>
          </c:dPt>
          <c:dLbls>
            <c:dLbl>
              <c:idx val="0"/>
              <c:layout>
                <c:manualLayout>
                  <c:x val="-0.22611512223431066"/>
                  <c:y val="-5.869170709059064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800" b="0"/>
                      <a:t>509</a:t>
                    </a:r>
                  </a:p>
                  <a:p>
                    <a:pPr>
                      <a:defRPr sz="24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2CF184C6-2EDD-46AF-A9D9-83C4696067CF}" type="VALUE">
                      <a:rPr lang="en-US" smtClean="0"/>
                      <a:pPr>
                        <a:defRPr sz="24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731-4720-992C-6E22CD5F867E}"/>
                </c:ext>
              </c:extLst>
            </c:dLbl>
            <c:dLbl>
              <c:idx val="1"/>
              <c:layout>
                <c:manualLayout>
                  <c:x val="0.11750701057176612"/>
                  <c:y val="1.189531137452035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latin typeface="Helvetica" pitchFamily="2" charset="0"/>
                        <a:ea typeface="+mn-ea"/>
                        <a:cs typeface="+mn-cs"/>
                      </a:defRPr>
                    </a:pPr>
                    <a:r>
                      <a:rPr lang="en-US" sz="1700" b="0"/>
                      <a:t>51</a:t>
                    </a:r>
                  </a:p>
                  <a:p>
                    <a:pPr>
                      <a:defRPr sz="1800" b="1">
                        <a:solidFill>
                          <a:schemeClr val="bg1"/>
                        </a:solidFill>
                        <a:latin typeface="Helvetica" pitchFamily="2" charset="0"/>
                      </a:defRPr>
                    </a:pPr>
                    <a:fld id="{85F65FCF-C688-455A-B6C3-01434FBA6D25}" type="VALUE">
                      <a:rPr lang="en-US" sz="2200" smtClean="0"/>
                      <a:pPr>
                        <a:defRPr sz="1800" b="1">
                          <a:solidFill>
                            <a:schemeClr val="bg1"/>
                          </a:solidFill>
                          <a:latin typeface="Helvetica" pitchFamily="2" charset="0"/>
                        </a:defRPr>
                      </a:pPr>
                      <a:t>[VALUE]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Helvetica" pitchFamily="2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731-4720-992C-6E22CD5F86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Ad-Supported Cable TV</c:v>
                </c:pt>
                <c:pt idx="1">
                  <c:v>Broadcast TV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0.91</c:v>
                </c:pt>
                <c:pt idx="1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731-4720-992C-6E22CD5F86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86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0A2019-FE9C-4742-9485-AA854F145C56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2D11E-CB4D-4707-A526-44AEA55C6D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6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4D4CE-5DDA-E832-85AD-A4F884F34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47FBCB-66FF-DE9E-9374-CDD681C9D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36235F-2A19-C5A3-153B-A783CF6325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9BDE7-0114-FD8D-9E70-1107316366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F727F9-3F91-3F46-B202-A775857851D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14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93CCD-3ED2-CB66-BF03-9D765D623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F2DE8-384A-CDDC-EBA3-DD24ED58B8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71837D-561F-E601-CD8F-FE31EB21C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DB05D-1F0E-AC14-3D3D-97E83E40F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86002-4416-B926-0157-236656E0D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80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41DDD-DE9B-A40C-E253-101955480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F0A2D2-92FB-0CE5-D891-41E9A1E8C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09494-E511-71E2-A82D-FB7547D4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84725-9C21-BDDA-80B0-9285BB34C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5227E-0D42-405D-D4B2-8B56A119E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9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DBE6B3-6E18-83B7-AAEE-604B974FA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023B6A-29A9-38A4-6280-ADD989924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3235A-E1E7-B77E-F00A-33E09BD91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8DC0B-E2A1-8186-15C5-C9DCA4355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82D4C6-82C0-05A4-9D88-CDD16D54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1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1E078-18AC-999B-D661-DC279F8BE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DAB0E2-91A2-852B-FB08-7407D231F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686CE7-1B5F-CA86-4FD6-CB0C5483C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FA3A4-C35C-ADDD-A3F4-464B2EAB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A36D0-578E-99B2-1DFD-5DBB4FA6B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51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E8224-B525-D5BF-1034-A863CD1F6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433D77-EDFD-426A-C853-71762DD01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D8A8A-E34C-5C38-1001-1D36DCC25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A007C-403C-C551-4081-FA9020AC5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8961A9-8247-90BB-24B1-54ECDF521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4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A68E-EE7C-E5E5-EA68-435B8B41C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FEF5C-A783-6182-DF37-A102A5A6AF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D1588-F638-D3B4-E929-96C599FB6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56BBC-171B-B1BB-DE08-0D64704AF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F0B191-996A-1199-E29D-74105DD58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646E9-3330-03AA-DB49-83F27C08C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28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401E8-B157-A90F-8BA6-4A1C74E6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1B3F1A-95DC-F6DB-5057-D4783D674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1E0E54-34B5-05A7-C492-1B485462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9C60CE-8290-1EB7-0D65-94D8ABE03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72A7F9-30FE-5F63-9487-B6DB112DBE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E5325F-3521-1ED9-BD76-45229D3B0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F1E31-F4BB-599F-9D50-136CF5C81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5A3CA7-F5C6-F19D-37AD-C22D3AAB4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577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D1499-3D5E-258A-8D88-512C23D3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C58F4-FDB4-925C-8815-DFC6C209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4B543F-4BC4-AB36-1C7A-E41DAF0B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EEB0E6-6B6D-DB8C-3DE4-B769423F1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2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E9C92D-219B-43E6-E29C-85221AC49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C9DF1F-8FE2-7C46-0725-B3EA99F33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71BE5-DA06-9E6D-C666-AC13FF391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22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127CF-D1D4-72C6-27A2-DDAA55C4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45CEB-12C6-B0B2-736C-CD39968B9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C13C72-0899-AC99-0521-F7A51FFE2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85B6A-32D9-B975-2493-B3D0D893F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084111-356F-48F0-9E3A-2CD48195F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A7C768-C63C-4A02-466D-8AAED17C5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73D8C-D024-AC1D-8EF3-B022138AA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CD4FC1-9BCA-0CAF-DDDC-91BC7EF97D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65E348-5B83-CA60-7A98-CB2311930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D5584-EFBD-4539-0D37-CD976ECCE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2D7ADF-158C-6AEF-DA99-43B557BB8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6FD5D-7044-A87D-D009-7769F8A1C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39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6DFF8E-C301-DE86-FBEB-B72F10B20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81537-69EB-D5E4-3570-2BAB3C090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100EBC-0C85-21D0-70D2-2D3EE5436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112C3-1C8D-4BCB-8BD7-68030B55C77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ECF284-D51F-F7FB-308E-E1D1565F7E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65756-9427-1BD1-7072-52C937EE97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97BB86-A542-4660-A6E2-E7D3B3E1E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07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hart" Target="../charts/chart1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hevab.com/signin?utm_source=website&amp;utm_medium=resource-center&amp;utm_campaign=grab-n-gos" TargetMode="External"/><Relationship Id="rId5" Type="http://schemas.openxmlformats.org/officeDocument/2006/relationships/chart" Target="../charts/chart2.xml"/><Relationship Id="rId4" Type="http://schemas.openxmlformats.org/officeDocument/2006/relationships/image" Target="../media/image1.png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E8D3E-EDF3-4202-ED72-EC5E8BB97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1E03C7-CF18-703D-2C6C-25B41E2AC654}"/>
              </a:ext>
            </a:extLst>
          </p:cNvPr>
          <p:cNvSpPr>
            <a:spLocks/>
          </p:cNvSpPr>
          <p:nvPr/>
        </p:nvSpPr>
        <p:spPr>
          <a:xfrm>
            <a:off x="11791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4307791-6764-609D-3B7B-ECF43DA0421F}"/>
              </a:ext>
            </a:extLst>
          </p:cNvPr>
          <p:cNvSpPr txBox="1"/>
          <p:nvPr/>
        </p:nvSpPr>
        <p:spPr>
          <a:xfrm>
            <a:off x="451318" y="6221174"/>
            <a:ext cx="117191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828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Nielsen NPower Ratings Analysis Program Report, Total Day, January 1, 2019 – December 31, 2019; January 1, 2024 – December 31, 2024; includes Spanish language networks; excludes regional sports networks, local broadcast airings and digital airings of sports through MVPD / network TV apps. Reflects live sporting events only. Telecast count Includes simulcasts of sports events across multiple networks, Spanish language networks, etc. Note: Only includes program genres with women's-only leagues and events (WNBA, LPGA, etc.)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C300414-793D-73ED-059E-620B63A64156}"/>
              </a:ext>
            </a:extLst>
          </p:cNvPr>
          <p:cNvSpPr txBox="1">
            <a:spLocks/>
          </p:cNvSpPr>
          <p:nvPr/>
        </p:nvSpPr>
        <p:spPr>
          <a:xfrm>
            <a:off x="0" y="1759297"/>
            <a:ext cx="12192000" cy="1086295"/>
          </a:xfrm>
          <a:prstGeom prst="rect">
            <a:avLst/>
          </a:prstGeom>
        </p:spPr>
        <p:txBody>
          <a:bodyPr/>
          <a:lstStyle>
            <a:lvl1pPr marL="441884" indent="-441884" algn="l" defTabSz="1767536" rtl="0" eaLnBrk="1" latinLnBrk="0" hangingPunct="1">
              <a:lnSpc>
                <a:spcPct val="90000"/>
              </a:lnSpc>
              <a:spcBef>
                <a:spcPts val="1932"/>
              </a:spcBef>
              <a:buFont typeface="Arial" panose="020B0604020202020204" pitchFamily="34" charset="0"/>
              <a:buChar char="•"/>
              <a:defRPr sz="54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32565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4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20942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8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093186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97695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60722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44490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628258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512024" indent="-441884" algn="l" defTabSz="1767536" rtl="0" eaLnBrk="1" latinLnBrk="0" hangingPunct="1">
              <a:lnSpc>
                <a:spcPct val="90000"/>
              </a:lnSpc>
              <a:spcBef>
                <a:spcPts val="966"/>
              </a:spcBef>
              <a:buFont typeface="Arial" panose="020B0604020202020204" pitchFamily="34" charset="0"/>
              <a:buChar char="•"/>
              <a:defRPr sz="3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1767536" rtl="0" eaLnBrk="1" fontAlgn="auto" latinLnBrk="0" hangingPunct="1">
              <a:lnSpc>
                <a:spcPct val="90000"/>
              </a:lnSpc>
              <a:spcBef>
                <a:spcPts val="1932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 of National TV Live Women’s Sports Telecasts</a:t>
            </a:r>
            <a:b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2DF4615A-9242-61E7-DE9C-BB3E069D0F54}"/>
              </a:ext>
            </a:extLst>
          </p:cNvPr>
          <p:cNvGraphicFramePr/>
          <p:nvPr/>
        </p:nvGraphicFramePr>
        <p:xfrm>
          <a:off x="6155477" y="2799724"/>
          <a:ext cx="5280953" cy="3318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03BFD0B-66D0-A5E8-751A-EDD238BB93BC}"/>
              </a:ext>
            </a:extLst>
          </p:cNvPr>
          <p:cNvSpPr txBox="1"/>
          <p:nvPr/>
        </p:nvSpPr>
        <p:spPr>
          <a:xfrm>
            <a:off x="6692925" y="2306073"/>
            <a:ext cx="4221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January 1, 2024 – December 31, 2024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BF8DECE-9F39-202B-2CAA-5072BEBFF7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479" y="2088430"/>
            <a:ext cx="3624554" cy="202196"/>
          </a:xfrm>
          <a:prstGeom prst="rect">
            <a:avLst/>
          </a:prstGeom>
        </p:spPr>
      </p:pic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B07AB4DC-349A-2E65-81FD-948FAD8D7DEF}"/>
              </a:ext>
            </a:extLst>
          </p:cNvPr>
          <p:cNvGraphicFramePr/>
          <p:nvPr/>
        </p:nvGraphicFramePr>
        <p:xfrm>
          <a:off x="883773" y="2816001"/>
          <a:ext cx="5280953" cy="3318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0451D828-AC46-4B2E-226E-8A27916C9B00}"/>
              </a:ext>
            </a:extLst>
          </p:cNvPr>
          <p:cNvSpPr txBox="1"/>
          <p:nvPr/>
        </p:nvSpPr>
        <p:spPr>
          <a:xfrm>
            <a:off x="1413510" y="2306073"/>
            <a:ext cx="4221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January 1, 2019 – December 31, 2019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294861D-1C0F-2D5C-CE4C-654B7B51DCD6}"/>
              </a:ext>
            </a:extLst>
          </p:cNvPr>
          <p:cNvCxnSpPr>
            <a:cxnSpLocks/>
          </p:cNvCxnSpPr>
          <p:nvPr/>
        </p:nvCxnSpPr>
        <p:spPr>
          <a:xfrm>
            <a:off x="6149340" y="2389415"/>
            <a:ext cx="0" cy="363474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92FCF6E-9C8B-3E9A-ED9F-3B8F7FDDA384}"/>
              </a:ext>
            </a:extLst>
          </p:cNvPr>
          <p:cNvSpPr txBox="1"/>
          <p:nvPr/>
        </p:nvSpPr>
        <p:spPr>
          <a:xfrm>
            <a:off x="2094284" y="2758507"/>
            <a:ext cx="285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560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628D70-ED96-6F92-029B-83B5E44175A7}"/>
              </a:ext>
            </a:extLst>
          </p:cNvPr>
          <p:cNvSpPr txBox="1"/>
          <p:nvPr/>
        </p:nvSpPr>
        <p:spPr>
          <a:xfrm>
            <a:off x="7365988" y="2735143"/>
            <a:ext cx="2859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743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8F9BECC-36B9-E021-898F-993F14F8B129}"/>
              </a:ext>
            </a:extLst>
          </p:cNvPr>
          <p:cNvSpPr txBox="1"/>
          <p:nvPr/>
        </p:nvSpPr>
        <p:spPr>
          <a:xfrm>
            <a:off x="10700513" y="2664807"/>
            <a:ext cx="996370" cy="677108"/>
          </a:xfrm>
          <a:prstGeom prst="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</a:t>
            </a:r>
            <a:r>
              <a:rPr lang="en-US" sz="2400" b="1">
                <a:solidFill>
                  <a:srgbClr val="00BFF2"/>
                </a:solidFill>
                <a:latin typeface="Helvetica" panose="020B0403020202020204" pitchFamily="34" charset="0"/>
              </a:rPr>
              <a:t>33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(+183)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B2EA99-506C-2E0D-0614-310C695785D2}"/>
              </a:ext>
            </a:extLst>
          </p:cNvPr>
          <p:cNvSpPr/>
          <p:nvPr/>
        </p:nvSpPr>
        <p:spPr>
          <a:xfrm>
            <a:off x="4345781" y="2135968"/>
            <a:ext cx="100013" cy="104383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74E9C79C-C912-81D0-A1D3-B7B34359D6A6}"/>
              </a:ext>
            </a:extLst>
          </p:cNvPr>
          <p:cNvSpPr txBox="1"/>
          <p:nvPr/>
        </p:nvSpPr>
        <p:spPr>
          <a:xfrm>
            <a:off x="246159" y="533392"/>
            <a:ext cx="9792335" cy="818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There</a:t>
            </a:r>
            <a:r>
              <a:rPr sz="2600" b="1" spc="-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are</a:t>
            </a:r>
            <a:r>
              <a:rPr sz="2600" b="1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more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live</a:t>
            </a:r>
            <a:r>
              <a:rPr sz="2600" b="1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women’s</a:t>
            </a:r>
            <a:r>
              <a:rPr sz="2600" b="1" spc="-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sports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sz="2600" b="1" spc="-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than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ever</a:t>
            </a:r>
            <a:r>
              <a:rPr sz="2600" b="1" spc="-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before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 spc="-25">
                <a:solidFill>
                  <a:srgbClr val="1B1363"/>
                </a:solidFill>
                <a:latin typeface="Arial"/>
                <a:cs typeface="Arial"/>
              </a:rPr>
              <a:t>as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coverage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sz="2600" b="1" spc="-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exposure</a:t>
            </a:r>
            <a:r>
              <a:rPr sz="2600" b="1" spc="-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broadens</a:t>
            </a:r>
            <a:r>
              <a:rPr sz="2600" b="1" spc="-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due</a:t>
            </a:r>
            <a:r>
              <a:rPr sz="2600" b="1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sz="2600" b="1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>
                <a:solidFill>
                  <a:srgbClr val="1B1363"/>
                </a:solidFill>
                <a:latin typeface="Arial"/>
                <a:cs typeface="Arial"/>
              </a:rPr>
              <a:t>greater</a:t>
            </a:r>
            <a:r>
              <a:rPr sz="2600" b="1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sz="2600" b="1" spc="-10">
                <a:solidFill>
                  <a:srgbClr val="1B1363"/>
                </a:solidFill>
                <a:latin typeface="Arial"/>
                <a:cs typeface="Arial"/>
              </a:rPr>
              <a:t>demand</a:t>
            </a:r>
            <a:endParaRPr sz="2600">
              <a:latin typeface="Arial"/>
              <a:cs typeface="Arial"/>
            </a:endParaRPr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id="{BE50820C-86C1-C1C0-7B8A-0BA2501FD02B}"/>
              </a:ext>
            </a:extLst>
          </p:cNvPr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 marR="5080" indent="-85725">
              <a:lnSpc>
                <a:spcPct val="100000"/>
              </a:lnSpc>
              <a:spcBef>
                <a:spcPts val="100"/>
              </a:spcBef>
            </a:pP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sz="1200" b="1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sz="1200" b="1" spc="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sz="1200" b="1" spc="-3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>
                <a:solidFill>
                  <a:srgbClr val="EC3B8D"/>
                </a:solidFill>
                <a:latin typeface="Arial"/>
                <a:cs typeface="Arial"/>
              </a:rPr>
              <a:t>sports</a:t>
            </a:r>
            <a:r>
              <a:rPr sz="1200" b="1" spc="-2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sz="1200" b="1" spc="-10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8" name="object 4">
            <a:extLst>
              <a:ext uri="{FF2B5EF4-FFF2-40B4-BE49-F238E27FC236}">
                <a16:creationId xmlns:a16="http://schemas.microsoft.com/office/drawing/2014/main" id="{DCEDBCF6-C350-4D26-4FD6-E825D5B41657}"/>
              </a:ext>
            </a:extLst>
          </p:cNvPr>
          <p:cNvGrpSpPr/>
          <p:nvPr/>
        </p:nvGrpSpPr>
        <p:grpSpPr>
          <a:xfrm>
            <a:off x="10269473" y="761"/>
            <a:ext cx="1923414" cy="1671955"/>
            <a:chOff x="10269473" y="761"/>
            <a:chExt cx="1923414" cy="1671955"/>
          </a:xfrm>
        </p:grpSpPr>
        <p:pic>
          <p:nvPicPr>
            <p:cNvPr id="21" name="object 5">
              <a:hlinkClick r:id="rId6"/>
              <a:extLst>
                <a:ext uri="{FF2B5EF4-FFF2-40B4-BE49-F238E27FC236}">
                  <a16:creationId xmlns:a16="http://schemas.microsoft.com/office/drawing/2014/main" id="{6E55E440-BDDA-4969-09C5-23F8EDDB9F6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A9AC1378-5A93-1906-367A-2B4D2B8179BD}"/>
                </a:ext>
              </a:extLst>
            </p:cNvPr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2">
            <a:extLst>
              <a:ext uri="{FF2B5EF4-FFF2-40B4-BE49-F238E27FC236}">
                <a16:creationId xmlns:a16="http://schemas.microsoft.com/office/drawing/2014/main" id="{DCEC2CCE-AC39-985E-ED32-4519BAD428DE}"/>
              </a:ext>
            </a:extLst>
          </p:cNvPr>
          <p:cNvSpPr/>
          <p:nvPr/>
        </p:nvSpPr>
        <p:spPr>
          <a:xfrm>
            <a:off x="0" y="0"/>
            <a:ext cx="2723515" cy="277495"/>
          </a:xfrm>
          <a:custGeom>
            <a:avLst/>
            <a:gdLst/>
            <a:ahLst/>
            <a:cxnLst/>
            <a:rect l="l" t="t" r="r" b="b"/>
            <a:pathLst>
              <a:path w="2723515" h="277495">
                <a:moveTo>
                  <a:pt x="2723388" y="0"/>
                </a:moveTo>
                <a:lnTo>
                  <a:pt x="0" y="0"/>
                </a:lnTo>
                <a:lnTo>
                  <a:pt x="0" y="277368"/>
                </a:lnTo>
                <a:lnTo>
                  <a:pt x="2723388" y="277368"/>
                </a:lnTo>
                <a:lnTo>
                  <a:pt x="272338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3">
            <a:extLst>
              <a:ext uri="{FF2B5EF4-FFF2-40B4-BE49-F238E27FC236}">
                <a16:creationId xmlns:a16="http://schemas.microsoft.com/office/drawing/2014/main" id="{B93CBB84-AFE3-3AB1-5B1F-314858947102}"/>
              </a:ext>
            </a:extLst>
          </p:cNvPr>
          <p:cNvSpPr txBox="1"/>
          <p:nvPr/>
        </p:nvSpPr>
        <p:spPr>
          <a:xfrm>
            <a:off x="0" y="0"/>
            <a:ext cx="2723515" cy="277495"/>
          </a:xfrm>
          <a:prstGeom prst="rect">
            <a:avLst/>
          </a:prstGeom>
          <a:ln w="12700">
            <a:solidFill>
              <a:srgbClr val="162C51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25"/>
              </a:spcBef>
            </a:pPr>
            <a:r>
              <a:rPr sz="1200" spc="-10">
                <a:solidFill>
                  <a:srgbClr val="FFFFFF"/>
                </a:solidFill>
                <a:latin typeface="Arial"/>
                <a:cs typeface="Arial"/>
              </a:rPr>
              <a:t>Women’s</a:t>
            </a:r>
            <a:r>
              <a:rPr sz="12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Sports: </a:t>
            </a:r>
            <a:r>
              <a:rPr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sz="1200" spc="-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>
                <a:solidFill>
                  <a:srgbClr val="FFFFFF"/>
                </a:solidFill>
                <a:latin typeface="Arial"/>
                <a:cs typeface="Arial"/>
              </a:rPr>
              <a:t>Telecasts</a:t>
            </a:r>
            <a:r>
              <a:rPr sz="12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-10">
                <a:solidFill>
                  <a:srgbClr val="FFFFFF"/>
                </a:solidFill>
                <a:latin typeface="Arial"/>
                <a:cs typeface="Arial"/>
              </a:rPr>
              <a:t>Count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EC0514D-3A2D-6F0C-A00A-F9DED2E9582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E58F44E8-0EAC-6095-0556-634663234A3A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488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128B29-C419-4832-87FB-DA7496492267}"/>
</file>

<file path=customXml/itemProps2.xml><?xml version="1.0" encoding="utf-8"?>
<ds:datastoreItem xmlns:ds="http://schemas.openxmlformats.org/officeDocument/2006/customXml" ds:itemID="{F664B417-6707-4993-8996-521234D005C6}"/>
</file>

<file path=customXml/itemProps3.xml><?xml version="1.0" encoding="utf-8"?>
<ds:datastoreItem xmlns:ds="http://schemas.openxmlformats.org/officeDocument/2006/customXml" ds:itemID="{9F509ECC-BFD0-4BDC-9EBA-F4ADD7FCB50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2025-08-11T14:20:25Z</dcterms:created>
  <dcterms:modified xsi:type="dcterms:W3CDTF">2025-08-11T14:21:10Z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