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5A1E50-A017-4F8F-B4C7-7403A4D2F371}" v="1" dt="2025-08-11T14:18:57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A5A1E50-A017-4F8F-B4C7-7403A4D2F371}"/>
    <pc:docChg chg="addSld modSld">
      <pc:chgData name="Dylan Breger" userId="9b3da09f-10fe-42ec-9aa5-9fa2a3e9cc20" providerId="ADAL" clId="{4A5A1E50-A017-4F8F-B4C7-7403A4D2F371}" dt="2025-08-11T14:18:57.212" v="0"/>
      <pc:docMkLst>
        <pc:docMk/>
      </pc:docMkLst>
      <pc:sldChg chg="add">
        <pc:chgData name="Dylan Breger" userId="9b3da09f-10fe-42ec-9aa5-9fa2a3e9cc20" providerId="ADAL" clId="{4A5A1E50-A017-4F8F-B4C7-7403A4D2F371}" dt="2025-08-11T14:18:57.212" v="0"/>
        <pc:sldMkLst>
          <pc:docMk/>
          <pc:sldMk cId="3215976834" sldId="214747421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87048666205844"/>
          <c:y val="0.10863235982566791"/>
          <c:w val="0.59070739136342887"/>
          <c:h val="0.8860609332730782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1B146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1F-47BD-9D6F-A426C18432CD}"/>
              </c:ext>
            </c:extLst>
          </c:dPt>
          <c:dPt>
            <c:idx val="1"/>
            <c:bubble3D val="0"/>
            <c:spPr>
              <a:solidFill>
                <a:srgbClr val="4EBEA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41F-47BD-9D6F-A426C18432CD}"/>
              </c:ext>
            </c:extLst>
          </c:dPt>
          <c:dLbls>
            <c:dLbl>
              <c:idx val="0"/>
              <c:layout>
                <c:manualLayout>
                  <c:x val="-0.22611512223431066"/>
                  <c:y val="-5.8691707090590642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sz="1800" b="0"/>
                      <a:t>13,945</a:t>
                    </a:r>
                  </a:p>
                  <a:p>
                    <a:pPr>
                      <a:defRPr sz="2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2CF184C6-2EDD-46AF-A9D9-83C4696067CF}" type="VALUE">
                      <a:rPr lang="en-US" smtClean="0"/>
                      <a:pPr>
                        <a:defRPr sz="2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41F-47BD-9D6F-A426C18432CD}"/>
                </c:ext>
              </c:extLst>
            </c:dLbl>
            <c:dLbl>
              <c:idx val="1"/>
              <c:layout>
                <c:manualLayout>
                  <c:x val="0.14877031591044418"/>
                  <c:y val="1.18951611348297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sz="1700" b="0"/>
                      <a:t>2,120</a:t>
                    </a:r>
                  </a:p>
                  <a:p>
                    <a:pPr>
                      <a:defRPr sz="18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85F65FCF-C688-455A-B6C3-01434FBA6D25}" type="VALUE">
                      <a:rPr lang="en-US" sz="2200" smtClean="0"/>
                      <a:pPr>
                        <a:defRPr sz="18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41F-47BD-9D6F-A426C1843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Ad-Supported Cable TV</c:v>
                </c:pt>
                <c:pt idx="1">
                  <c:v>Broadcast TV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0.87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1F-47BD-9D6F-A426C1843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4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87048666205844"/>
          <c:y val="0.10863235982566791"/>
          <c:w val="0.59070739136342887"/>
          <c:h val="0.8860609332730782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1B146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731-4720-992C-6E22CD5F867E}"/>
              </c:ext>
            </c:extLst>
          </c:dPt>
          <c:dPt>
            <c:idx val="1"/>
            <c:bubble3D val="0"/>
            <c:spPr>
              <a:solidFill>
                <a:srgbClr val="4EBEA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731-4720-992C-6E22CD5F867E}"/>
              </c:ext>
            </c:extLst>
          </c:dPt>
          <c:dLbls>
            <c:dLbl>
              <c:idx val="0"/>
              <c:layout>
                <c:manualLayout>
                  <c:x val="-0.22611512223431066"/>
                  <c:y val="-5.8691707090590642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sz="1800" b="0"/>
                      <a:t>12,617</a:t>
                    </a:r>
                  </a:p>
                  <a:p>
                    <a:pPr>
                      <a:defRPr sz="2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2CF184C6-2EDD-46AF-A9D9-83C4696067CF}" type="VALUE">
                      <a:rPr lang="en-US" smtClean="0"/>
                      <a:pPr>
                        <a:defRPr sz="2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31-4720-992C-6E22CD5F867E}"/>
                </c:ext>
              </c:extLst>
            </c:dLbl>
            <c:dLbl>
              <c:idx val="1"/>
              <c:layout>
                <c:manualLayout>
                  <c:x val="0.14877031591044418"/>
                  <c:y val="1.18951611348297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sz="1700" b="0"/>
                      <a:t>1,492</a:t>
                    </a:r>
                  </a:p>
                  <a:p>
                    <a:pPr>
                      <a:defRPr sz="18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85F65FCF-C688-455A-B6C3-01434FBA6D25}" type="VALUE">
                      <a:rPr lang="en-US" sz="2200" smtClean="0"/>
                      <a:pPr>
                        <a:defRPr sz="18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31-4720-992C-6E22CD5F86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Ad-Supported Cable TV</c:v>
                </c:pt>
                <c:pt idx="1">
                  <c:v>Broadcast TV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0.89</c:v>
                </c:pt>
                <c:pt idx="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31-4720-992C-6E22CD5F8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1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15B58-57DA-4D68-918C-A17F1CF1E47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086F3-BD81-47F9-88B1-5F548835E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93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99FAC-FB9E-2BF7-72CB-FAF698407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ABDB75-8871-8349-62BB-BC472B9438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C3DFB2-2434-8B8C-059C-9E949B7E1A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2F8E7-0C8C-B041-6B7D-DD376B70F6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4440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60864-B707-2872-51B4-295D96498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711811-C1EA-B490-EA67-3B0088AF9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FE782-FDD3-CD53-0FB7-9BE23A2F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3EBB4-4F99-1D78-78E7-2D98EC23C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6ACCF-B62C-7C69-28CB-92A0E23C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6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FC372-AB98-974A-E586-D51E6878B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2367AE-7598-EED7-CF3F-39104ADD1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330EC-CDA6-340D-ADF1-BF476D508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C6827-BF7F-D4DB-03EB-6B49B292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39E78-08CB-1F92-59B8-67C9FD5E0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2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D18F95-8D08-19BA-D5F3-E7C6F4B9A8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4FB003-2E23-C2B9-CB0F-451DAA957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C6DC3-52C2-14CE-C785-83E6728F8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552CC-86B5-B8E7-CB81-D388A78A5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A3AD2-8CE1-DAF3-BE2D-99BD84F45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2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37095-F554-9DD9-38FA-40F43A010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B4486-D6F9-4316-C008-8756314E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F64DF-1150-9C75-C837-5EE7FFA61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6D424-6815-D4FB-4C19-63D69579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81760-6F6B-FE1D-9E65-2B9148DDD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96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568F9-FD64-24B5-7EA2-AF6AF1728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C85AE-DAC6-39F7-74CA-6C2A6768A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91A6D-E617-9786-C95D-187FAAED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9E9C9-B552-9C84-6390-519CF904D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0034D-A54A-C0FE-86BD-375EF296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50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EC1FD-2224-3B9E-CE1D-9516CC2F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29197-4345-5060-4C72-B6B09FA69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44F9F-DDF1-930F-B4A0-2AF6C7D8D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C0C50-4DCA-2419-56B5-9DF50FD7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03734-944D-6842-0237-AB9416936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AF44D-9219-3A30-1F8F-9B5D4DB8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6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6C8C2-45F8-95CD-4B8F-8BEF629F6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3279D-042C-CE23-2407-A840E1ED9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C88A72-0088-9C20-466A-59F62C793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DE2C7B-6742-2DDF-6DA5-82F8319A85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1023B8-5EAE-2E74-6A9C-6466DD7FF6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4F5F7C-A91C-F7FC-2D64-E8EA016A9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311D96-71D3-8E2E-9CAE-3AA5C0207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A464C-5AC6-7781-E623-CBFA50D1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7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A591B-5CD4-5E6C-69EA-25034B7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DAFFB-31EC-6D1B-7CA5-12EB44ADB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7D141-3261-99D3-15B2-BDF26FA50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6D2F2-EB5B-4C64-4494-78339C117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0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F04A28-63BC-4ABC-9AB7-476DA3666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FD6315-05D2-5A5E-9E1D-5BB9FC74E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3B883-13B5-A6AE-CACB-1C933D70A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0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467D1-3251-7B41-C8D0-58C62AE27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E6196-D1B0-7983-EE6A-A5CDB8ECD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3EDA8-385D-063B-40E3-98E3EC480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ECBD3-F0E3-7728-33A8-F362ECDE3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3838-22CB-CF24-9364-ED5957B5F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2477D-38C0-F81E-1566-EEB1A9FC0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3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24CB8-4D05-5CEE-633A-011875978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FFB6F2-3D82-2A2C-6B4B-762CB1CF7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2CCA3-F275-CF4E-4748-2FA990F5F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1277B-3A90-4262-3D21-B63905562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DE81B-D499-1B5E-F21A-6557D38DA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AB4F28-7167-ED8E-7E0B-6B858AB39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8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FA1C64-D92D-6159-C1D2-CCA3256EF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2CA52-AECB-3C07-5D00-D4F33E6C8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C7985-A2D3-A8E6-E050-6ECA78FD9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F8CA6D-F7CC-411A-8756-274A6B8311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94362-930D-02AE-1192-BD979214F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ECA05-1651-F8E1-F1ED-FE701A924C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870CF7-EFCD-4D39-9F18-9E722C75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7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20-fast-facts-sports-fandom-viewership-and-advertising-impact?utm_source=grab-and-go&amp;utm_medium=vab-insights&amp;utm_campaign=" TargetMode="External"/><Relationship Id="rId3" Type="http://schemas.openxmlformats.org/officeDocument/2006/relationships/chart" Target="../charts/chart1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vab.com/signin?utm_source=website&amp;utm_medium=resource-center&amp;utm_campaign=grab-n-gos" TargetMode="External"/><Relationship Id="rId5" Type="http://schemas.openxmlformats.org/officeDocument/2006/relationships/chart" Target="../charts/chart2.xml"/><Relationship Id="rId10" Type="http://schemas.openxmlformats.org/officeDocument/2006/relationships/hyperlink" Target="https://thevab.com/insights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5694-3671-4647-3E53-38C1DB5A7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5F0BDA-5688-91A7-D237-9A2974A971A9}"/>
              </a:ext>
            </a:extLst>
          </p:cNvPr>
          <p:cNvSpPr>
            <a:spLocks/>
          </p:cNvSpPr>
          <p:nvPr/>
        </p:nvSpPr>
        <p:spPr>
          <a:xfrm>
            <a:off x="11791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1BA31D-590A-10E7-585C-1AF4AF174460}"/>
              </a:ext>
            </a:extLst>
          </p:cNvPr>
          <p:cNvSpPr txBox="1"/>
          <p:nvPr/>
        </p:nvSpPr>
        <p:spPr>
          <a:xfrm>
            <a:off x="451318" y="6183074"/>
            <a:ext cx="117191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Program Report, Total Day, January 1, 2019 – December 31, 2019; January 1, 2024 – December 31, 2024; includes Spanish language networks; excludes regional sports networks, local broadcast airings and digital airings of sports through MVPD / network TV apps. Reflects live sporting events only. Telecast count Includes simulcasts of sports events across multiple networks, Spanish language networks, 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A2D7E6F-A235-39CB-058E-EAA3672EACC9}"/>
              </a:ext>
            </a:extLst>
          </p:cNvPr>
          <p:cNvSpPr txBox="1">
            <a:spLocks/>
          </p:cNvSpPr>
          <p:nvPr/>
        </p:nvSpPr>
        <p:spPr>
          <a:xfrm>
            <a:off x="0" y="1683097"/>
            <a:ext cx="12192000" cy="1086295"/>
          </a:xfrm>
          <a:prstGeom prst="rect">
            <a:avLst/>
          </a:prstGeom>
        </p:spPr>
        <p:txBody>
          <a:bodyPr/>
          <a:lstStyle>
            <a:lvl1pPr marL="441884" indent="-441884" algn="l" defTabSz="1767536" rtl="0" eaLnBrk="1" latinLnBrk="0" hangingPunct="1">
              <a:lnSpc>
                <a:spcPct val="90000"/>
              </a:lnSpc>
              <a:spcBef>
                <a:spcPts val="1932"/>
              </a:spcBef>
              <a:buFont typeface="Arial" panose="020B0604020202020204" pitchFamily="34" charset="0"/>
              <a:buChar char="•"/>
              <a:defRPr sz="54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5652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4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09420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8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93186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76954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60722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44490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628258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512024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767536" rtl="0" eaLnBrk="1" fontAlgn="auto" latinLnBrk="0" hangingPunct="1">
              <a:lnSpc>
                <a:spcPct val="90000"/>
              </a:lnSpc>
              <a:spcBef>
                <a:spcPts val="193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 of National TV Live Sports Telecasts</a:t>
            </a:r>
            <a:b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0E52E7F9-AD5B-AA2F-D2C8-36F86F4A18F1}"/>
              </a:ext>
            </a:extLst>
          </p:cNvPr>
          <p:cNvGraphicFramePr/>
          <p:nvPr/>
        </p:nvGraphicFramePr>
        <p:xfrm>
          <a:off x="6216437" y="2553657"/>
          <a:ext cx="5280953" cy="3318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D6242E0A-DA85-C637-8628-DE432BA34D19}"/>
              </a:ext>
            </a:extLst>
          </p:cNvPr>
          <p:cNvSpPr txBox="1"/>
          <p:nvPr/>
        </p:nvSpPr>
        <p:spPr>
          <a:xfrm>
            <a:off x="6746173" y="2221708"/>
            <a:ext cx="4221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January 1, 2024 – December 31, 2024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D6D3870-16DC-8F4D-1892-B41BE508D3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479" y="2031280"/>
            <a:ext cx="3624554" cy="202196"/>
          </a:xfrm>
          <a:prstGeom prst="rect">
            <a:avLst/>
          </a:prstGeom>
        </p:spPr>
      </p:pic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14ECCD06-73EA-22CD-D523-6902670584C7}"/>
              </a:ext>
            </a:extLst>
          </p:cNvPr>
          <p:cNvGraphicFramePr/>
          <p:nvPr/>
        </p:nvGraphicFramePr>
        <p:xfrm>
          <a:off x="1092079" y="2569934"/>
          <a:ext cx="5280953" cy="3318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FC739A40-CCF8-233C-4FC2-01A3297C6B9D}"/>
              </a:ext>
            </a:extLst>
          </p:cNvPr>
          <p:cNvSpPr txBox="1"/>
          <p:nvPr/>
        </p:nvSpPr>
        <p:spPr>
          <a:xfrm>
            <a:off x="1621816" y="2221708"/>
            <a:ext cx="4221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January 1, 2019 – December 31, 2019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EB3E298-7649-FFED-1931-C55C65DF28C0}"/>
              </a:ext>
            </a:extLst>
          </p:cNvPr>
          <p:cNvCxnSpPr>
            <a:cxnSpLocks/>
          </p:cNvCxnSpPr>
          <p:nvPr/>
        </p:nvCxnSpPr>
        <p:spPr>
          <a:xfrm>
            <a:off x="6149340" y="2244725"/>
            <a:ext cx="0" cy="363474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FE1A2BA-D9AA-71B4-5F6D-57ECF19AE7F4}"/>
              </a:ext>
            </a:extLst>
          </p:cNvPr>
          <p:cNvSpPr txBox="1"/>
          <p:nvPr/>
        </p:nvSpPr>
        <p:spPr>
          <a:xfrm>
            <a:off x="2302590" y="2540792"/>
            <a:ext cx="2859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14,109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7263C6-0579-7245-03DF-280E2DA34420}"/>
              </a:ext>
            </a:extLst>
          </p:cNvPr>
          <p:cNvSpPr txBox="1"/>
          <p:nvPr/>
        </p:nvSpPr>
        <p:spPr>
          <a:xfrm>
            <a:off x="7426948" y="2517428"/>
            <a:ext cx="2859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16,065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6F707-318E-7037-BCC1-64F1F4C82B30}"/>
              </a:ext>
            </a:extLst>
          </p:cNvPr>
          <p:cNvSpPr txBox="1"/>
          <p:nvPr/>
        </p:nvSpPr>
        <p:spPr>
          <a:xfrm>
            <a:off x="10775514" y="2447092"/>
            <a:ext cx="996370" cy="677108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+14%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(+1,956)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518296-40B6-9D64-69F9-CB765BF2F695}"/>
              </a:ext>
            </a:extLst>
          </p:cNvPr>
          <p:cNvSpPr/>
          <p:nvPr/>
        </p:nvSpPr>
        <p:spPr>
          <a:xfrm>
            <a:off x="4345781" y="2078818"/>
            <a:ext cx="100013" cy="104383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5B6813C6-4A93-EFD2-6D86-8FE4BB4F8143}"/>
              </a:ext>
            </a:extLst>
          </p:cNvPr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 marR="5080" indent="-85725">
              <a:lnSpc>
                <a:spcPct val="100000"/>
              </a:lnSpc>
              <a:spcBef>
                <a:spcPts val="100"/>
              </a:spcBef>
            </a:pP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sz="1200" b="1" spc="-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sz="12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sz="1200" b="1" spc="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sz="1200" b="1" spc="-3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sports</a:t>
            </a:r>
            <a:r>
              <a:rPr sz="12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9" name="object 5">
            <a:extLst>
              <a:ext uri="{FF2B5EF4-FFF2-40B4-BE49-F238E27FC236}">
                <a16:creationId xmlns:a16="http://schemas.microsoft.com/office/drawing/2014/main" id="{1D100E81-9DBB-D365-749A-D9E911DBB22C}"/>
              </a:ext>
            </a:extLst>
          </p:cNvPr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13" name="object 6">
              <a:hlinkClick r:id="rId6"/>
              <a:extLst>
                <a:ext uri="{FF2B5EF4-FFF2-40B4-BE49-F238E27FC236}">
                  <a16:creationId xmlns:a16="http://schemas.microsoft.com/office/drawing/2014/main" id="{CC6F2A41-B74F-F0CC-3689-C5B369DA51F3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677144" y="521208"/>
              <a:ext cx="1106423" cy="1109471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id="{5C91559B-5633-AE48-2B81-5B8441FD953D}"/>
                </a:ext>
              </a:extLst>
            </p:cNvPr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8">
            <a:extLst>
              <a:ext uri="{FF2B5EF4-FFF2-40B4-BE49-F238E27FC236}">
                <a16:creationId xmlns:a16="http://schemas.microsoft.com/office/drawing/2014/main" id="{9805711B-DBA5-F538-47C0-4221887C7CAC}"/>
              </a:ext>
            </a:extLst>
          </p:cNvPr>
          <p:cNvSpPr txBox="1"/>
          <p:nvPr/>
        </p:nvSpPr>
        <p:spPr>
          <a:xfrm>
            <a:off x="304524" y="489976"/>
            <a:ext cx="9841230" cy="818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lvl="0">
              <a:defRPr/>
            </a:pPr>
            <a:r>
              <a:rPr lang="en-US" sz="2600" b="1">
                <a:solidFill>
                  <a:srgbClr val="1B1464"/>
                </a:solidFill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 sports telecasts on broadcast TV and ad-supported cable TV have increased by 14% over the last five years</a:t>
            </a:r>
          </a:p>
        </p:txBody>
      </p:sp>
      <p:sp>
        <p:nvSpPr>
          <p:cNvPr id="22" name="object 17">
            <a:extLst>
              <a:ext uri="{FF2B5EF4-FFF2-40B4-BE49-F238E27FC236}">
                <a16:creationId xmlns:a16="http://schemas.microsoft.com/office/drawing/2014/main" id="{54F71375-CEED-C2A6-CA65-AED62BEE358B}"/>
              </a:ext>
            </a:extLst>
          </p:cNvPr>
          <p:cNvSpPr/>
          <p:nvPr/>
        </p:nvSpPr>
        <p:spPr>
          <a:xfrm>
            <a:off x="0" y="0"/>
            <a:ext cx="2383790" cy="243840"/>
          </a:xfrm>
          <a:custGeom>
            <a:avLst/>
            <a:gdLst/>
            <a:ahLst/>
            <a:cxnLst/>
            <a:rect l="l" t="t" r="r" b="b"/>
            <a:pathLst>
              <a:path w="2383790" h="243840">
                <a:moveTo>
                  <a:pt x="2383536" y="0"/>
                </a:moveTo>
                <a:lnTo>
                  <a:pt x="0" y="0"/>
                </a:lnTo>
                <a:lnTo>
                  <a:pt x="0" y="243840"/>
                </a:lnTo>
                <a:lnTo>
                  <a:pt x="2383536" y="243840"/>
                </a:lnTo>
                <a:lnTo>
                  <a:pt x="2383536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8">
            <a:extLst>
              <a:ext uri="{FF2B5EF4-FFF2-40B4-BE49-F238E27FC236}">
                <a16:creationId xmlns:a16="http://schemas.microsoft.com/office/drawing/2014/main" id="{16651DA9-6DEA-6592-3341-8E290366D202}"/>
              </a:ext>
            </a:extLst>
          </p:cNvPr>
          <p:cNvSpPr txBox="1"/>
          <p:nvPr/>
        </p:nvSpPr>
        <p:spPr>
          <a:xfrm>
            <a:off x="0" y="0"/>
            <a:ext cx="2383790" cy="243840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90"/>
              </a:spcBef>
            </a:pPr>
            <a:r>
              <a:rPr sz="1200">
                <a:solidFill>
                  <a:srgbClr val="FFFFFF"/>
                </a:solidFill>
                <a:latin typeface="Arial"/>
                <a:cs typeface="Arial"/>
              </a:rPr>
              <a:t>Live</a:t>
            </a:r>
            <a:r>
              <a:rPr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FFFFFF"/>
                </a:solidFill>
                <a:latin typeface="Arial"/>
                <a:cs typeface="Arial"/>
              </a:rPr>
              <a:t>Sports: </a:t>
            </a:r>
            <a:r>
              <a:rPr sz="1200" spc="-45">
                <a:solidFill>
                  <a:srgbClr val="FFFFFF"/>
                </a:solidFill>
                <a:latin typeface="Arial"/>
                <a:cs typeface="Arial"/>
              </a:rPr>
              <a:t>TV</a:t>
            </a:r>
            <a:r>
              <a:rPr sz="12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FFFFFF"/>
                </a:solidFill>
                <a:latin typeface="Arial"/>
                <a:cs typeface="Arial"/>
              </a:rPr>
              <a:t>Telecasts</a:t>
            </a:r>
            <a:r>
              <a:rPr sz="1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>
                <a:solidFill>
                  <a:srgbClr val="FFFFFF"/>
                </a:solidFill>
                <a:latin typeface="Arial"/>
                <a:cs typeface="Arial"/>
              </a:rPr>
              <a:t>Count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TextBox 29">
            <a:hlinkClick r:id="rId8"/>
            <a:extLst>
              <a:ext uri="{FF2B5EF4-FFF2-40B4-BE49-F238E27FC236}">
                <a16:creationId xmlns:a16="http://schemas.microsoft.com/office/drawing/2014/main" id="{03094A23-ED4B-592F-A7F8-AF03FB06E81F}"/>
              </a:ext>
            </a:extLst>
          </p:cNvPr>
          <p:cNvSpPr txBox="1">
            <a:spLocks/>
          </p:cNvSpPr>
          <p:nvPr/>
        </p:nvSpPr>
        <p:spPr>
          <a:xfrm>
            <a:off x="-3" y="591720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Fast Break: 20 Facts on Sports Fandom, Viewership &amp; Advertising Impact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B8E879E3-423C-C15A-0B96-41FA6825F2E0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39A7D374-2436-D32F-219F-9A2246DF6764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976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908192-E4BE-4E66-A52E-083AFAB0EEA6}"/>
</file>

<file path=customXml/itemProps2.xml><?xml version="1.0" encoding="utf-8"?>
<ds:datastoreItem xmlns:ds="http://schemas.openxmlformats.org/officeDocument/2006/customXml" ds:itemID="{0BE5B65E-60E6-426A-B45D-12AF967F4309}"/>
</file>

<file path=customXml/itemProps3.xml><?xml version="1.0" encoding="utf-8"?>
<ds:datastoreItem xmlns:ds="http://schemas.openxmlformats.org/officeDocument/2006/customXml" ds:itemID="{8A3E2E77-99D5-4E75-9124-9115154C315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2025-08-11T14:18:56Z</dcterms:created>
  <dcterms:modified xsi:type="dcterms:W3CDTF">2025-08-11T14:19:34Z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