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432829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35B4DB-1DE5-4F45-B936-9F8D39ACA775}" v="1" dt="2025-08-11T14:19:46.7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72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13" Type="http://schemas.openxmlformats.org/officeDocument/2006/relationships/customXml" Target="../customXml/item3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1.xml"/><Relationship Id="rId5" Type="http://schemas.openxmlformats.org/officeDocument/2006/relationships/viewProps" Target="viewProps.xml"/><Relationship Id="rId10" Type="http://schemas.microsoft.com/office/2018/10/relationships/authors" Target="author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B35B4DB-1DE5-4F45-B936-9F8D39ACA775}"/>
    <pc:docChg chg="addSld modSld">
      <pc:chgData name="Dylan Breger" userId="9b3da09f-10fe-42ec-9aa5-9fa2a3e9cc20" providerId="ADAL" clId="{FB35B4DB-1DE5-4F45-B936-9F8D39ACA775}" dt="2025-08-11T14:19:46.764" v="0"/>
      <pc:docMkLst>
        <pc:docMk/>
      </pc:docMkLst>
      <pc:sldChg chg="add">
        <pc:chgData name="Dylan Breger" userId="9b3da09f-10fe-42ec-9aa5-9fa2a3e9cc20" providerId="ADAL" clId="{FB35B4DB-1DE5-4F45-B936-9F8D39ACA775}" dt="2025-08-11T14:19:46.764" v="0"/>
        <pc:sldMkLst>
          <pc:docMk/>
          <pc:sldMk cId="614232542" sldId="2144328293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642486654776235E-2"/>
          <c:y val="0.17892094253103463"/>
          <c:w val="0.9767150444814322"/>
          <c:h val="0.7406554884545881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Ad-Supported Cable TV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0E8-423C-ABBC-AB926AA5BD6C}"/>
              </c:ext>
            </c:extLst>
          </c:dPt>
          <c:dPt>
            <c:idx val="1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0E8-423C-ABBC-AB926AA5BD6C}"/>
              </c:ext>
            </c:extLst>
          </c:dPt>
          <c:dPt>
            <c:idx val="2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0E8-423C-ABBC-AB926AA5BD6C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EBD1BE72-712E-4A10-833D-571AE38193CD}" type="VALUE">
                      <a:rPr lang="en-US" smtClean="0"/>
                      <a:pPr/>
                      <a:t>[VALUE]</a:t>
                    </a:fld>
                    <a:endParaRPr lang="en-US"/>
                  </a:p>
                  <a:p>
                    <a:r>
                      <a:rPr lang="en-US" b="0"/>
                      <a:t>Billion</a:t>
                    </a:r>
                  </a:p>
                  <a:p>
                    <a:r>
                      <a:rPr lang="en-US" sz="1200" b="0"/>
                      <a:t>(48%)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123011332509504"/>
                      <c:h val="0.2310018354880144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0E8-423C-ABBC-AB926AA5BD6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5A8B6727-541A-4605-9528-FE64695C9934}" type="VALUE">
                      <a:rPr lang="en-US" smtClean="0"/>
                      <a:pPr/>
                      <a:t>[VALUE]</a:t>
                    </a:fld>
                    <a:endParaRPr lang="en-US"/>
                  </a:p>
                  <a:p>
                    <a:r>
                      <a:rPr lang="en-US" b="0"/>
                      <a:t>Billion</a:t>
                    </a:r>
                  </a:p>
                  <a:p>
                    <a:r>
                      <a:rPr lang="en-US" sz="1200" b="0"/>
                      <a:t>(47%)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315338530578544"/>
                      <c:h val="0.2327707456248723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0E8-423C-ABBC-AB926AA5BD6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1F4B2EA2-32F3-4E7C-AD21-1AB09A21FDDE}" type="VALUE">
                      <a:rPr lang="en-US" b="1" smtClean="0"/>
                      <a:pPr/>
                      <a:t>[VALUE]</a:t>
                    </a:fld>
                    <a:endParaRPr lang="en-US" b="1"/>
                  </a:p>
                  <a:p>
                    <a:r>
                      <a:rPr lang="en-US" b="0"/>
                      <a:t>Billion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0E8-423C-ABBC-AB926AA5BD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Helvetica" panose="020B0604020202020204" pitchFamily="34" charset="0"/>
                    <a:ea typeface="Open Sans" panose="020B0606030504020204" pitchFamily="34" charset="0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Jan '22 - Dec '22</c:v>
                </c:pt>
                <c:pt idx="1">
                  <c:v>Jan '24 - Dec '24</c:v>
                </c:pt>
              </c:strCache>
            </c:strRef>
          </c:cat>
          <c:val>
            <c:numRef>
              <c:f>Sheet1!$B$2:$B$3</c:f>
              <c:numCache>
                <c:formatCode>_(* #,##0.0_);_(* \(#,##0.0\);_(* "-"??_);_(@_)</c:formatCode>
                <c:ptCount val="2"/>
                <c:pt idx="0">
                  <c:v>419.6</c:v>
                </c:pt>
                <c:pt idx="1">
                  <c:v>413.3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0E8-423C-ABBC-AB926AA5BD6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Broadcast TV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DAFE9A02-2AD0-4235-8D51-E1297F610D84}" type="VALUE">
                      <a:rPr lang="en-US" smtClean="0"/>
                      <a:pPr/>
                      <a:t>[VALUE]</a:t>
                    </a:fld>
                    <a:br>
                      <a:rPr lang="en-US"/>
                    </a:br>
                    <a:r>
                      <a:rPr lang="en-US" b="0"/>
                      <a:t>Billion</a:t>
                    </a:r>
                    <a:br>
                      <a:rPr lang="en-US" b="0"/>
                    </a:br>
                    <a:r>
                      <a:rPr lang="en-US" b="0"/>
                      <a:t>(52%)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50E8-423C-ABBC-AB926AA5BD6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E9AECB9E-BD86-4A13-A228-84E7FB78DAAA}" type="VALUE">
                      <a:rPr lang="en-US" smtClean="0"/>
                      <a:pPr/>
                      <a:t>[VALUE]</a:t>
                    </a:fld>
                    <a:endParaRPr lang="en-US"/>
                  </a:p>
                  <a:p>
                    <a:r>
                      <a:rPr lang="en-US" b="0"/>
                      <a:t>Billion</a:t>
                    </a:r>
                  </a:p>
                  <a:p>
                    <a:r>
                      <a:rPr lang="en-US" sz="1200" b="0"/>
                      <a:t>(53%)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50E8-423C-ABBC-AB926AA5BD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Helvetica" panose="020B0604020202020204" pitchFamily="34" charset="0"/>
                    <a:ea typeface="Open Sans" panose="020B0606030504020204" pitchFamily="34" charset="0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Jan '22 - Dec '22</c:v>
                </c:pt>
                <c:pt idx="1">
                  <c:v>Jan '24 - Dec '24</c:v>
                </c:pt>
              </c:strCache>
            </c:strRef>
          </c:cat>
          <c:val>
            <c:numRef>
              <c:f>Sheet1!$C$2:$C$3</c:f>
              <c:numCache>
                <c:formatCode>_(* #,##0.0_);_(* \(#,##0.0\);_(* "-"??_);_(@_)</c:formatCode>
                <c:ptCount val="2"/>
                <c:pt idx="0">
                  <c:v>448.3</c:v>
                </c:pt>
                <c:pt idx="1">
                  <c:v>474.9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0E8-423C-ABBC-AB926AA5BD6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6"/>
        <c:overlap val="100"/>
        <c:axId val="734528216"/>
        <c:axId val="734528608"/>
      </c:barChart>
      <c:catAx>
        <c:axId val="7345282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2060"/>
                </a:solidFill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defRPr>
            </a:pPr>
            <a:endParaRPr lang="en-US"/>
          </a:p>
        </c:txPr>
        <c:crossAx val="734528608"/>
        <c:crosses val="autoZero"/>
        <c:auto val="1"/>
        <c:lblAlgn val="ctr"/>
        <c:lblOffset val="100"/>
        <c:noMultiLvlLbl val="0"/>
      </c:catAx>
      <c:valAx>
        <c:axId val="734528608"/>
        <c:scaling>
          <c:orientation val="minMax"/>
          <c:min val="0"/>
        </c:scaling>
        <c:delete val="1"/>
        <c:axPos val="l"/>
        <c:numFmt formatCode="_(* #,##0.0_);_(* \(#,##0.0\);_(* &quot;-&quot;??_);_(@_)" sourceLinked="1"/>
        <c:majorTickMark val="out"/>
        <c:minorTickMark val="none"/>
        <c:tickLblPos val="nextTo"/>
        <c:crossAx val="734528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"/>
          <c:y val="9.6631521532929171E-2"/>
          <c:w val="0.99886478940701195"/>
          <c:h val="5.695198891268990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002060"/>
              </a:solidFill>
              <a:latin typeface="Helvetica" panose="020B0604020202020204" pitchFamily="34" charset="0"/>
              <a:ea typeface="Open Sans" panose="020B0606030504020204" pitchFamily="34" charset="0"/>
              <a:cs typeface="Helvetica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tx1">
              <a:lumMod val="95000"/>
              <a:lumOff val="5000"/>
            </a:schemeClr>
          </a:solidFill>
          <a:latin typeface="Helvetica" panose="020B0604020202020204" pitchFamily="34" charset="0"/>
          <a:ea typeface="Open Sans" panose="020B0606030504020204" pitchFamily="34" charset="0"/>
          <a:cs typeface="Helvetica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1917238886045708E-2"/>
          <c:y val="0.33666552360715041"/>
          <c:w val="0.9767150444814322"/>
          <c:h val="0.582910907378472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Ad-Supported Cable TV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BBD-4A59-BF65-47D5F9B73F99}"/>
              </c:ext>
            </c:extLst>
          </c:dPt>
          <c:dPt>
            <c:idx val="1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BBD-4A59-BF65-47D5F9B73F99}"/>
              </c:ext>
            </c:extLst>
          </c:dPt>
          <c:dPt>
            <c:idx val="2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BBD-4A59-BF65-47D5F9B73F99}"/>
              </c:ext>
            </c:extLst>
          </c:dPt>
          <c:dLbls>
            <c:dLbl>
              <c:idx val="0"/>
              <c:layout>
                <c:manualLayout>
                  <c:x val="1.1557652573347976E-7"/>
                  <c:y val="-3.5378202737158617E-3"/>
                </c:manualLayout>
              </c:layout>
              <c:tx>
                <c:rich>
                  <a:bodyPr/>
                  <a:lstStyle/>
                  <a:p>
                    <a:fld id="{EBD1BE72-712E-4A10-833D-571AE38193CD}" type="VALUE">
                      <a:rPr lang="en-US" sz="1400" smtClean="0"/>
                      <a:pPr/>
                      <a:t>[VALUE]</a:t>
                    </a:fld>
                    <a:endParaRPr lang="en-US" sz="1400"/>
                  </a:p>
                  <a:p>
                    <a:r>
                      <a:rPr lang="en-US" sz="1400" b="0"/>
                      <a:t>Billion</a:t>
                    </a:r>
                  </a:p>
                  <a:p>
                    <a:r>
                      <a:rPr lang="en-US" sz="1200" b="0"/>
                      <a:t>(45%)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416575707940892"/>
                      <c:h val="0.2292329253511565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BBD-4A59-BF65-47D5F9B73F9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5A8B6727-541A-4605-9528-FE64695C9934}" type="VALUE">
                      <a:rPr lang="en-US" smtClean="0"/>
                      <a:pPr/>
                      <a:t>[VALUE]</a:t>
                    </a:fld>
                    <a:endParaRPr lang="en-US"/>
                  </a:p>
                  <a:p>
                    <a:r>
                      <a:rPr lang="en-US" b="0"/>
                      <a:t>Billion</a:t>
                    </a:r>
                  </a:p>
                  <a:p>
                    <a:r>
                      <a:rPr lang="en-US" sz="1200" b="0"/>
                      <a:t>(40%)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774496329058389"/>
                      <c:h val="0.2203883746668668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BBD-4A59-BF65-47D5F9B73F9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1F4B2EA2-32F3-4E7C-AD21-1AB09A21FDDE}" type="VALUE">
                      <a:rPr lang="en-US" b="1" smtClean="0"/>
                      <a:pPr/>
                      <a:t>[VALUE]</a:t>
                    </a:fld>
                    <a:endParaRPr lang="en-US" b="1"/>
                  </a:p>
                  <a:p>
                    <a:r>
                      <a:rPr lang="en-US" b="0"/>
                      <a:t>Billion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BBBD-4A59-BF65-47D5F9B73F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Helvetica" panose="020B0604020202020204" pitchFamily="34" charset="0"/>
                    <a:ea typeface="Open Sans" panose="020B0606030504020204" pitchFamily="34" charset="0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Jan '22 - Dec '22</c:v>
                </c:pt>
                <c:pt idx="1">
                  <c:v>Jan '24 - Dec '24</c:v>
                </c:pt>
              </c:strCache>
            </c:strRef>
          </c:cat>
          <c:val>
            <c:numRef>
              <c:f>Sheet1!$B$2:$B$3</c:f>
              <c:numCache>
                <c:formatCode>_(* #,##0.0_);_(* \(#,##0.0\);_(* "-"??_);_(@_)</c:formatCode>
                <c:ptCount val="2"/>
                <c:pt idx="0">
                  <c:v>299.39999999999998</c:v>
                </c:pt>
                <c:pt idx="1">
                  <c:v>281.39999999999998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BBD-4A59-BF65-47D5F9B73F9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Broadcast TV</c:v>
                </c:pt>
              </c:strCache>
            </c:strRef>
          </c:tx>
          <c:spPr>
            <a:solidFill>
              <a:srgbClr val="50C8A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5.8712875086277877E-3"/>
                  <c:y val="1.3928426267985968E-7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600" b="1" i="0" u="none" strike="noStrike" kern="1200" baseline="0">
                        <a:solidFill>
                          <a:schemeClr val="bg1"/>
                        </a:solidFill>
                        <a:latin typeface="Helvetica" panose="020B0604020202020204" pitchFamily="34" charset="0"/>
                        <a:ea typeface="Open Sans" panose="020B0606030504020204" pitchFamily="34" charset="0"/>
                        <a:cs typeface="Helvetica" panose="020B0604020202020204" pitchFamily="34" charset="0"/>
                      </a:defRPr>
                    </a:pPr>
                    <a:fld id="{B9FF2899-6F82-4EF8-881B-7736143A14C9}" type="VALUE">
                      <a:rPr lang="en-US" sz="1400" smtClean="0"/>
                      <a:pPr>
                        <a:defRPr sz="1600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 sz="1400"/>
                  </a:p>
                  <a:p>
                    <a:pPr>
                      <a:defRPr sz="1600">
                        <a:solidFill>
                          <a:schemeClr val="bg1"/>
                        </a:solidFill>
                      </a:defRPr>
                    </a:pPr>
                    <a:r>
                      <a:rPr lang="en-US" sz="1400" b="0"/>
                      <a:t>Billion</a:t>
                    </a:r>
                  </a:p>
                  <a:p>
                    <a:pPr>
                      <a:defRPr sz="1600">
                        <a:solidFill>
                          <a:schemeClr val="bg1"/>
                        </a:solidFill>
                      </a:defRPr>
                    </a:pPr>
                    <a:r>
                      <a:rPr lang="en-US" sz="1200" b="0"/>
                      <a:t>(55%)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Helvetica" panose="020B0604020202020204" pitchFamily="34" charset="0"/>
                      <a:ea typeface="Open Sans" panose="020B0606030504020204" pitchFamily="34" charset="0"/>
                      <a:cs typeface="Helvetica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820041339411732"/>
                      <c:h val="0.2115438239825771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BBBD-4A59-BF65-47D5F9B73F99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bg1"/>
                        </a:solidFill>
                        <a:latin typeface="Helvetica" panose="020B0604020202020204" pitchFamily="34" charset="0"/>
                        <a:ea typeface="Open Sans" panose="020B0606030504020204" pitchFamily="34" charset="0"/>
                        <a:cs typeface="Helvetica" panose="020B0604020202020204" pitchFamily="34" charset="0"/>
                      </a:defRPr>
                    </a:pPr>
                    <a:fld id="{1DC7E5D0-E7F0-450E-8E15-3937F0BF4C30}" type="VALUE">
                      <a:rPr lang="en-US" sz="1400" b="1" smtClean="0">
                        <a:solidFill>
                          <a:schemeClr val="bg1"/>
                        </a:solidFill>
                      </a:rPr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br>
                      <a:rPr lang="en-US" sz="1400" b="0">
                        <a:solidFill>
                          <a:schemeClr val="bg1"/>
                        </a:solidFill>
                      </a:rPr>
                    </a:br>
                    <a:r>
                      <a:rPr lang="en-US" sz="1400" b="0">
                        <a:solidFill>
                          <a:schemeClr val="bg1"/>
                        </a:solidFill>
                      </a:rPr>
                      <a:t>Billion</a:t>
                    </a:r>
                    <a:br>
                      <a:rPr lang="en-US" sz="1400" b="0">
                        <a:solidFill>
                          <a:schemeClr val="bg1"/>
                        </a:solidFill>
                      </a:rPr>
                    </a:br>
                    <a:r>
                      <a:rPr lang="en-US" sz="1200" b="0">
                        <a:solidFill>
                          <a:schemeClr val="bg1"/>
                        </a:solidFill>
                      </a:rPr>
                      <a:t>(60%)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Helvetica" panose="020B0604020202020204" pitchFamily="34" charset="0"/>
                      <a:ea typeface="Open Sans" panose="020B0606030504020204" pitchFamily="34" charset="0"/>
                      <a:cs typeface="Helvetica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97622914479381"/>
                      <c:h val="0.1903169023402820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BBBD-4A59-BF65-47D5F9B73F9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745FD94-A049-47E6-8C65-B4352DE15EC5}" type="VALUE">
                      <a:rPr lang="en-US" smtClean="0"/>
                      <a:pPr/>
                      <a:t>[VALUE]</a:t>
                    </a:fld>
                    <a:endParaRPr lang="en-US"/>
                  </a:p>
                  <a:p>
                    <a:r>
                      <a:rPr lang="en-US" b="0"/>
                      <a:t>Billion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BBBD-4A59-BF65-47D5F9B73F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Helvetica" panose="020B0604020202020204" pitchFamily="34" charset="0"/>
                    <a:ea typeface="Open Sans" panose="020B0606030504020204" pitchFamily="34" charset="0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Jan '22 - Dec '22</c:v>
                </c:pt>
                <c:pt idx="1">
                  <c:v>Jan '24 - Dec '24</c:v>
                </c:pt>
              </c:strCache>
            </c:strRef>
          </c:cat>
          <c:val>
            <c:numRef>
              <c:f>Sheet1!$C$2:$C$3</c:f>
              <c:numCache>
                <c:formatCode>_(* #,##0.0_);_(* \(#,##0.0\);_(* "-"??_);_(@_)</c:formatCode>
                <c:ptCount val="2"/>
                <c:pt idx="0">
                  <c:v>372.9</c:v>
                </c:pt>
                <c:pt idx="1">
                  <c:v>427.6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BBD-4A59-BF65-47D5F9B73F9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6"/>
        <c:overlap val="100"/>
        <c:axId val="734529392"/>
        <c:axId val="734529784"/>
      </c:barChart>
      <c:catAx>
        <c:axId val="7345293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2060"/>
                </a:solidFill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defRPr>
            </a:pPr>
            <a:endParaRPr lang="en-US"/>
          </a:p>
        </c:txPr>
        <c:crossAx val="734529784"/>
        <c:crosses val="autoZero"/>
        <c:auto val="1"/>
        <c:lblAlgn val="ctr"/>
        <c:lblOffset val="100"/>
        <c:noMultiLvlLbl val="0"/>
      </c:catAx>
      <c:valAx>
        <c:axId val="734529784"/>
        <c:scaling>
          <c:orientation val="minMax"/>
          <c:min val="0"/>
        </c:scaling>
        <c:delete val="1"/>
        <c:axPos val="l"/>
        <c:numFmt formatCode="_(* #,##0.0_);_(* \(#,##0.0\);_(* &quot;-&quot;??_);_(@_)" sourceLinked="1"/>
        <c:majorTickMark val="out"/>
        <c:minorTickMark val="none"/>
        <c:tickLblPos val="nextTo"/>
        <c:crossAx val="734529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"/>
          <c:y val="8.9202934663702327E-2"/>
          <c:w val="1"/>
          <c:h val="7.970737297486667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002060"/>
              </a:solidFill>
              <a:latin typeface="Helvetica" panose="020B0604020202020204" pitchFamily="34" charset="0"/>
              <a:ea typeface="Open Sans" panose="020B0606030504020204" pitchFamily="34" charset="0"/>
              <a:cs typeface="Helvetica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tx1">
              <a:lumMod val="95000"/>
              <a:lumOff val="5000"/>
            </a:schemeClr>
          </a:solidFill>
          <a:latin typeface="Helvetica" panose="020B0604020202020204" pitchFamily="34" charset="0"/>
          <a:ea typeface="Open Sans" panose="020B0606030504020204" pitchFamily="34" charset="0"/>
          <a:cs typeface="Helvetica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5CA436-215A-44D2-922F-071876702164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67115-BE2F-4DE5-B1ED-9C8171946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7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E44481-CC7E-F441-937B-54816390382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1723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82307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DB2A8-C1C8-2D53-7BE5-A27D58D365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17DC38-93D2-79B3-E2B6-80D8F224A4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882B5-D8EE-FC07-60A0-A495AA55F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91C4-C615-4648-8AFD-8A7133EFF9A0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FE9285-5BD3-0CD8-1C3F-1863049E8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C1C53-4C63-3C28-4644-3E6EEEFCB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E95AA-681E-41E2-B304-4324EDA3E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134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E6DD5-A9C9-A867-8907-9285C3BDF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6C3F73-8145-E6D4-6E08-5973D9899A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5020A2-625C-B42F-507D-13550D892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91C4-C615-4648-8AFD-8A7133EFF9A0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2EFEF5-4C20-AF80-53F8-C1FE8D6C5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9BA68-5B55-9614-3D2F-E7A21AE44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E95AA-681E-41E2-B304-4324EDA3E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604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686C65-ACF6-7BDF-BAF6-C3F62D70D7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51CAB8-5BB7-D549-B49F-F75B9D21DB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CDA262-2249-1CD3-5C24-7D430C4A4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91C4-C615-4648-8AFD-8A7133EFF9A0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8C58E8-7C9E-6749-194F-D9814C578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E53D17-67FA-EE68-A966-C620899C5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E95AA-681E-41E2-B304-4324EDA3E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463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0353A-9122-C3D7-6399-59D2D56E7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07A1F7-820E-7103-BA4D-EADF68DC70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352DE3-22AB-B5E1-8010-EBB292CEE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91C4-C615-4648-8AFD-8A7133EFF9A0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78EA5A-918C-C3C2-66D1-69A681B93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1A38E-A5F2-FA48-DB4A-D24CB8AD5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E95AA-681E-41E2-B304-4324EDA3E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303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55615-B4BE-5DE4-585B-98AF6D15B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7DC6BE-3582-6D04-E9D2-2FEF6B866D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9885D-90ED-7724-1814-D0A10BAD9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91C4-C615-4648-8AFD-8A7133EFF9A0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AB6AE0-DFD0-9097-E2DE-5DBE0C257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B8E80D-600E-1679-6538-CC696BFEA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E95AA-681E-41E2-B304-4324EDA3E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076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E6A7F-5B84-B3D1-27B2-FD3A8199A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FE82C6-F9CD-3312-3B47-A9E2D34C0E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8A679B-5D58-0CEC-72B2-5C749F9C5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CCBAB5-BA8A-59A1-9639-B2651A274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91C4-C615-4648-8AFD-8A7133EFF9A0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EC8C8C-2382-69B0-F52C-358B5CFB8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6F6B69-8E98-D84D-6798-B33BEF170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E95AA-681E-41E2-B304-4324EDA3E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137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6E4D8-C690-88D7-EB23-121CF3529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97CDF2-144B-C415-A5F9-489AD9B3DB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C9AD77-7A9F-4FC6-7270-DF3E5053C7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A85324-E176-D1AF-B662-BB1B5A060E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54BD8B-B1B8-1D41-5DFB-9FA6D2FDF0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1868D1-7F6F-3315-E524-EB750C54B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91C4-C615-4648-8AFD-8A7133EFF9A0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946201-28C5-C475-E4E0-815BF8816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4289CC-B0A2-67E4-F35F-243F2260C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E95AA-681E-41E2-B304-4324EDA3E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529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D8908-6C2B-291E-77B9-C21571B7B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E3B489-BD52-4D8A-8833-FA9C299E2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91C4-C615-4648-8AFD-8A7133EFF9A0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22E6E6-F31B-AF85-C6AD-CF39AC8B8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001837-DBDF-F667-8CD5-9978E4B8A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E95AA-681E-41E2-B304-4324EDA3E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17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94FB34-05B7-10C8-2ED2-A0B3EB5BC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91C4-C615-4648-8AFD-8A7133EFF9A0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3C1299-B336-A735-97C4-2672E9D43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98B26E-FE1C-7ED8-8E2A-48BFB91A0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E95AA-681E-41E2-B304-4324EDA3E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451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53C2D-F79D-D78D-7439-743D9AF46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E78130-65CB-CDA3-E76E-1E8402D74B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5ECD5D-1D37-4CE9-A630-4529CB74DF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E4DD03-D190-7F5F-B889-51F65D599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91C4-C615-4648-8AFD-8A7133EFF9A0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3DFF10-0B61-64F8-AEC5-BAC3964E8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33861B-A169-2D16-3CE5-9CD3D672B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E95AA-681E-41E2-B304-4324EDA3E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121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183E2-DF90-9211-2A90-7774358B3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620631-777B-2C32-75AC-D7A2021FD8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F6A5B5-0A2B-44A9-CA56-E9A0563D1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642764-C34E-45DB-A51C-B6D737AA6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591C4-C615-4648-8AFD-8A7133EFF9A0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AA9520-DFFF-E5CD-CC25-657574588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7228DD-D3B6-5A89-B3C2-6E2F3E425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E95AA-681E-41E2-B304-4324EDA3E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057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44E741-92F3-B13F-01F6-30037EEFA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396BB8-5EDC-F6C6-8F6B-DB11CF7FF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463D7C-20D9-6A48-C530-973182B93E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E591C4-C615-4648-8AFD-8A7133EFF9A0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794962-E391-C1C0-735D-CB8E69A9A3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7AA91-1597-315F-54E0-6AFF8ECBD4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9E95AA-681E-41E2-B304-4324EDA3E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591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chart" Target="../charts/chart1.xml"/><Relationship Id="rId7" Type="http://schemas.openxmlformats.org/officeDocument/2006/relationships/hyperlink" Target="https://thevab.com/insight/20-fast-facts-sports-fandom-viewership-and-advertising-impact?utm_source=grab-and-go&amp;utm_medium=vab-insights&amp;utm_campaign=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hyperlink" Target="https://thevab.com/signin?utm_source=website&amp;utm_medium=resource-center&amp;utm_campaign=grab-n-gos" TargetMode="External"/><Relationship Id="rId4" Type="http://schemas.openxmlformats.org/officeDocument/2006/relationships/chart" Target="../charts/chart2.xml"/><Relationship Id="rId9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8C88E02-F6D0-44F0-B46B-CFF324F72288}"/>
              </a:ext>
            </a:extLst>
          </p:cNvPr>
          <p:cNvSpPr/>
          <p:nvPr/>
        </p:nvSpPr>
        <p:spPr>
          <a:xfrm>
            <a:off x="-7767" y="1686477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BDB492-9443-3D4A-8E9D-B3CECB95DCD7}"/>
              </a:ext>
            </a:extLst>
          </p:cNvPr>
          <p:cNvSpPr/>
          <p:nvPr/>
        </p:nvSpPr>
        <p:spPr>
          <a:xfrm>
            <a:off x="332981" y="383896"/>
            <a:ext cx="952717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600" b="1">
                <a:solidFill>
                  <a:srgbClr val="002060"/>
                </a:solidFill>
                <a:latin typeface="Helvetica" pitchFamily="2" charset="0"/>
              </a:rPr>
              <a:t>Ad impressions for live sports – across broadcast &amp; cable TV – have increased +5% since 2022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647E1617-1A50-7948-A97D-2203871E3D03}"/>
              </a:ext>
            </a:extLst>
          </p:cNvPr>
          <p:cNvSpPr txBox="1">
            <a:spLocks/>
          </p:cNvSpPr>
          <p:nvPr/>
        </p:nvSpPr>
        <p:spPr>
          <a:xfrm>
            <a:off x="0" y="1704270"/>
            <a:ext cx="12184233" cy="666916"/>
          </a:xfrm>
          <a:prstGeom prst="rect">
            <a:avLst/>
          </a:prstGeom>
        </p:spPr>
        <p:txBody>
          <a:bodyPr/>
          <a:lstStyle>
            <a:lvl1pPr marL="441884" indent="-441884" algn="l" defTabSz="1767536" rtl="0" eaLnBrk="1" latinLnBrk="0" hangingPunct="1">
              <a:lnSpc>
                <a:spcPct val="90000"/>
              </a:lnSpc>
              <a:spcBef>
                <a:spcPts val="1932"/>
              </a:spcBef>
              <a:buFont typeface="Arial" panose="020B0604020202020204" pitchFamily="34" charset="0"/>
              <a:buChar char="•"/>
              <a:defRPr sz="54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5652" indent="-441884" algn="l" defTabSz="1767536" rtl="0" eaLnBrk="1" latinLnBrk="0" hangingPunct="1">
              <a:lnSpc>
                <a:spcPct val="90000"/>
              </a:lnSpc>
              <a:spcBef>
                <a:spcPts val="966"/>
              </a:spcBef>
              <a:buFont typeface="Arial" panose="020B0604020202020204" pitchFamily="34" charset="0"/>
              <a:buChar char="•"/>
              <a:defRPr sz="4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09420" indent="-441884" algn="l" defTabSz="1767536" rtl="0" eaLnBrk="1" latinLnBrk="0" hangingPunct="1">
              <a:lnSpc>
                <a:spcPct val="90000"/>
              </a:lnSpc>
              <a:spcBef>
                <a:spcPts val="966"/>
              </a:spcBef>
              <a:buFont typeface="Arial" panose="020B0604020202020204" pitchFamily="34" charset="0"/>
              <a:buChar char="•"/>
              <a:defRPr sz="38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093186" indent="-441884" algn="l" defTabSz="1767536" rtl="0" eaLnBrk="1" latinLnBrk="0" hangingPunct="1">
              <a:lnSpc>
                <a:spcPct val="90000"/>
              </a:lnSpc>
              <a:spcBef>
                <a:spcPts val="966"/>
              </a:spcBef>
              <a:buFont typeface="Arial" panose="020B0604020202020204" pitchFamily="34" charset="0"/>
              <a:buChar char="•"/>
              <a:defRPr sz="3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76954" indent="-441884" algn="l" defTabSz="1767536" rtl="0" eaLnBrk="1" latinLnBrk="0" hangingPunct="1">
              <a:lnSpc>
                <a:spcPct val="90000"/>
              </a:lnSpc>
              <a:spcBef>
                <a:spcPts val="966"/>
              </a:spcBef>
              <a:buFont typeface="Arial" panose="020B0604020202020204" pitchFamily="34" charset="0"/>
              <a:buChar char="•"/>
              <a:defRPr sz="3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60722" indent="-441884" algn="l" defTabSz="1767536" rtl="0" eaLnBrk="1" latinLnBrk="0" hangingPunct="1">
              <a:lnSpc>
                <a:spcPct val="90000"/>
              </a:lnSpc>
              <a:spcBef>
                <a:spcPts val="966"/>
              </a:spcBef>
              <a:buFont typeface="Arial" panose="020B0604020202020204" pitchFamily="34" charset="0"/>
              <a:buChar char="•"/>
              <a:defRPr sz="3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744490" indent="-441884" algn="l" defTabSz="1767536" rtl="0" eaLnBrk="1" latinLnBrk="0" hangingPunct="1">
              <a:lnSpc>
                <a:spcPct val="90000"/>
              </a:lnSpc>
              <a:spcBef>
                <a:spcPts val="966"/>
              </a:spcBef>
              <a:buFont typeface="Arial" panose="020B0604020202020204" pitchFamily="34" charset="0"/>
              <a:buChar char="•"/>
              <a:defRPr sz="3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628258" indent="-441884" algn="l" defTabSz="1767536" rtl="0" eaLnBrk="1" latinLnBrk="0" hangingPunct="1">
              <a:lnSpc>
                <a:spcPct val="90000"/>
              </a:lnSpc>
              <a:spcBef>
                <a:spcPts val="966"/>
              </a:spcBef>
              <a:buFont typeface="Arial" panose="020B0604020202020204" pitchFamily="34" charset="0"/>
              <a:buChar char="•"/>
              <a:defRPr sz="3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512024" indent="-441884" algn="l" defTabSz="1767536" rtl="0" eaLnBrk="1" latinLnBrk="0" hangingPunct="1">
              <a:lnSpc>
                <a:spcPct val="90000"/>
              </a:lnSpc>
              <a:spcBef>
                <a:spcPts val="966"/>
              </a:spcBef>
              <a:buFont typeface="Arial" panose="020B0604020202020204" pitchFamily="34" charset="0"/>
              <a:buChar char="•"/>
              <a:defRPr sz="3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883768">
              <a:spcBef>
                <a:spcPts val="966"/>
              </a:spcBef>
              <a:buNone/>
            </a:pPr>
            <a:r>
              <a:rPr lang="en-US" sz="1600" b="1" u="sng">
                <a:solidFill>
                  <a:srgbClr val="002060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National TV Sports Genre P2+ Ad Impressions (</a:t>
            </a:r>
            <a:r>
              <a:rPr lang="en-US" sz="1600" b="1" u="sng" err="1">
                <a:solidFill>
                  <a:srgbClr val="002060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IMPe</a:t>
            </a:r>
            <a:r>
              <a:rPr lang="en-US" sz="1600" b="1" u="sng">
                <a:solidFill>
                  <a:srgbClr val="002060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 Comparison </a:t>
            </a:r>
            <a:br>
              <a:rPr lang="en-US" sz="1600" b="1" u="sng">
                <a:solidFill>
                  <a:srgbClr val="002060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400">
                <a:solidFill>
                  <a:srgbClr val="002060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Ad-Supported Cable TV vs. Broadcast TV</a:t>
            </a:r>
            <a:br>
              <a:rPr lang="en-US" sz="1400">
                <a:solidFill>
                  <a:srgbClr val="002060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9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January 1, 2022 – December 31, 2022 vs. January 1, 2024 – December 31, 2024 </a:t>
            </a:r>
            <a:endParaRPr lang="en-US" sz="1200">
              <a:solidFill>
                <a:srgbClr val="002060"/>
              </a:solidFill>
              <a:latin typeface="Helvetica" panose="020B0403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B8E70256-AE4E-69E5-0099-ECB2CD137154}"/>
              </a:ext>
            </a:extLst>
          </p:cNvPr>
          <p:cNvGraphicFramePr/>
          <p:nvPr/>
        </p:nvGraphicFramePr>
        <p:xfrm>
          <a:off x="6552988" y="2290886"/>
          <a:ext cx="4326138" cy="3589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3957EFB0-36B7-3765-F326-ECAD3BF4DA9C}"/>
              </a:ext>
            </a:extLst>
          </p:cNvPr>
          <p:cNvSpPr txBox="1"/>
          <p:nvPr/>
        </p:nvSpPr>
        <p:spPr>
          <a:xfrm>
            <a:off x="6862743" y="2957555"/>
            <a:ext cx="15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86199">
              <a:defRPr/>
            </a:pPr>
            <a:r>
              <a:rPr lang="en-US" sz="1400" b="1">
                <a:solidFill>
                  <a:srgbClr val="002060"/>
                </a:solidFill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867.9 billion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C86C33F-CA47-7AB1-1D40-72858D26C881}"/>
              </a:ext>
            </a:extLst>
          </p:cNvPr>
          <p:cNvSpPr txBox="1"/>
          <p:nvPr/>
        </p:nvSpPr>
        <p:spPr>
          <a:xfrm>
            <a:off x="8936651" y="2925196"/>
            <a:ext cx="16537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86199">
              <a:defRPr/>
            </a:pPr>
            <a:r>
              <a:rPr lang="en-US" sz="1400" b="1">
                <a:solidFill>
                  <a:srgbClr val="002060"/>
                </a:solidFill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888.2 billion</a:t>
            </a:r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9D0FA927-1656-4230-D081-13E510541B53}"/>
              </a:ext>
            </a:extLst>
          </p:cNvPr>
          <p:cNvGraphicFramePr/>
          <p:nvPr/>
        </p:nvGraphicFramePr>
        <p:xfrm>
          <a:off x="1292834" y="2271836"/>
          <a:ext cx="4326138" cy="3589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C55273F3-6594-C672-D9D9-8F22F97DCAFE}"/>
              </a:ext>
            </a:extLst>
          </p:cNvPr>
          <p:cNvSpPr txBox="1"/>
          <p:nvPr/>
        </p:nvSpPr>
        <p:spPr>
          <a:xfrm>
            <a:off x="1836926" y="3529498"/>
            <a:ext cx="1278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86199">
              <a:defRPr/>
            </a:pPr>
            <a:r>
              <a:rPr lang="en-US" sz="1400" b="1">
                <a:solidFill>
                  <a:srgbClr val="002060"/>
                </a:solidFill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672.3 billion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C5198BB-8660-CD83-2199-559E3AE15A7C}"/>
              </a:ext>
            </a:extLst>
          </p:cNvPr>
          <p:cNvSpPr txBox="1"/>
          <p:nvPr/>
        </p:nvSpPr>
        <p:spPr>
          <a:xfrm>
            <a:off x="3775588" y="3406825"/>
            <a:ext cx="15593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86199">
              <a:defRPr/>
            </a:pPr>
            <a:r>
              <a:rPr lang="en-US" sz="1400" b="1">
                <a:solidFill>
                  <a:srgbClr val="002060"/>
                </a:solidFill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709.0 billion</a:t>
            </a:r>
          </a:p>
        </p:txBody>
      </p: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6B856A6D-945C-5AF8-245F-A8FE7FB6BA67}"/>
              </a:ext>
            </a:extLst>
          </p:cNvPr>
          <p:cNvSpPr txBox="1">
            <a:spLocks/>
          </p:cNvSpPr>
          <p:nvPr/>
        </p:nvSpPr>
        <p:spPr>
          <a:xfrm>
            <a:off x="2026219" y="2316027"/>
            <a:ext cx="2859368" cy="278372"/>
          </a:xfrm>
          <a:prstGeom prst="rect">
            <a:avLst/>
          </a:prstGeom>
          <a:noFill/>
          <a:ln>
            <a:noFill/>
          </a:ln>
        </p:spPr>
        <p:txBody>
          <a:bodyPr vert="horz" anchor="ctr"/>
          <a:lstStyle>
            <a:lvl1pPr indent="0" algn="ctr" defTabSz="914400">
              <a:spcBef>
                <a:spcPct val="20000"/>
              </a:spcBef>
              <a:buFontTx/>
              <a:buNone/>
              <a:defRPr sz="3600" cap="none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1485900" indent="-571500" defTabSz="914400">
              <a:spcBef>
                <a:spcPct val="20000"/>
              </a:spcBef>
              <a:buFont typeface="Arial"/>
              <a:buChar char="–"/>
              <a:defRPr sz="5600"/>
            </a:lvl2pPr>
            <a:lvl3pPr marL="2286000" indent="-457200" defTabSz="914400">
              <a:spcBef>
                <a:spcPct val="20000"/>
              </a:spcBef>
              <a:buFont typeface="Arial"/>
              <a:buChar char="•"/>
              <a:defRPr sz="4800"/>
            </a:lvl3pPr>
            <a:lvl4pPr marL="3200400" indent="-457200" defTabSz="914400">
              <a:spcBef>
                <a:spcPct val="20000"/>
              </a:spcBef>
              <a:buFont typeface="Arial"/>
              <a:buChar char="–"/>
              <a:defRPr sz="4000"/>
            </a:lvl4pPr>
            <a:lvl5pPr marL="4114800" indent="-457200" defTabSz="914400">
              <a:spcBef>
                <a:spcPct val="20000"/>
              </a:spcBef>
              <a:buFont typeface="Arial"/>
              <a:buChar char="»"/>
              <a:defRPr sz="4000"/>
            </a:lvl5pPr>
            <a:lvl6pPr marL="5029200" indent="-457200" defTabSz="914400">
              <a:spcBef>
                <a:spcPct val="20000"/>
              </a:spcBef>
              <a:buFont typeface="Arial"/>
              <a:buChar char="•"/>
              <a:defRPr sz="4000"/>
            </a:lvl6pPr>
            <a:lvl7pPr marL="5943600" indent="-457200" defTabSz="914400">
              <a:spcBef>
                <a:spcPct val="20000"/>
              </a:spcBef>
              <a:buFont typeface="Arial"/>
              <a:buChar char="•"/>
              <a:defRPr sz="4000"/>
            </a:lvl7pPr>
            <a:lvl8pPr marL="6858000" indent="-457200" defTabSz="914400">
              <a:spcBef>
                <a:spcPct val="20000"/>
              </a:spcBef>
              <a:buFont typeface="Arial"/>
              <a:buChar char="•"/>
              <a:defRPr sz="4000"/>
            </a:lvl8pPr>
            <a:lvl9pPr marL="7772400" indent="-457200" defTabSz="914400">
              <a:spcBef>
                <a:spcPct val="20000"/>
              </a:spcBef>
              <a:buFont typeface="Arial"/>
              <a:buChar char="•"/>
              <a:defRPr sz="4000"/>
            </a:lvl9pPr>
          </a:lstStyle>
          <a:p>
            <a:pPr defTabSz="457200">
              <a:defRPr/>
            </a:pPr>
            <a:r>
              <a:rPr lang="en-US" sz="1400" b="1" u="sng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Live Sports Only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7A003CA-B808-DAEA-76D9-EFC10B2F0F67}"/>
              </a:ext>
            </a:extLst>
          </p:cNvPr>
          <p:cNvSpPr txBox="1"/>
          <p:nvPr/>
        </p:nvSpPr>
        <p:spPr>
          <a:xfrm>
            <a:off x="504725" y="6280304"/>
            <a:ext cx="112218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7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Source: Nielsen Ad Intel, Total Day, Live+7. Activity reflects January 1, 2022 – December 31, 2022 &amp; January 1, 2024 – December 31, 2024. IMPs are equivalized. Data includes Spanish language networks. “Sports-related programming includes live sports, sports news, sports commentary, etc. </a:t>
            </a:r>
            <a:r>
              <a:rPr lang="en-US" sz="700" err="1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IMPe</a:t>
            </a:r>
            <a:r>
              <a:rPr lang="en-US" sz="7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= equivalized impressions.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95B012A8-D413-E93A-E5DD-F0BA1A1059B4}"/>
              </a:ext>
            </a:extLst>
          </p:cNvPr>
          <p:cNvSpPr txBox="1">
            <a:spLocks/>
          </p:cNvSpPr>
          <p:nvPr/>
        </p:nvSpPr>
        <p:spPr>
          <a:xfrm>
            <a:off x="6803751" y="2246840"/>
            <a:ext cx="3916611" cy="416746"/>
          </a:xfrm>
          <a:prstGeom prst="rect">
            <a:avLst/>
          </a:prstGeom>
          <a:noFill/>
          <a:ln>
            <a:noFill/>
          </a:ln>
        </p:spPr>
        <p:txBody>
          <a:bodyPr vert="horz" anchor="ctr"/>
          <a:lstStyle>
            <a:lvl1pPr indent="0" algn="ctr" defTabSz="914400">
              <a:spcBef>
                <a:spcPct val="20000"/>
              </a:spcBef>
              <a:buFontTx/>
              <a:buNone/>
              <a:defRPr sz="3600" cap="none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1485900" indent="-571500" defTabSz="914400">
              <a:spcBef>
                <a:spcPct val="20000"/>
              </a:spcBef>
              <a:buFont typeface="Arial"/>
              <a:buChar char="–"/>
              <a:defRPr sz="5600"/>
            </a:lvl2pPr>
            <a:lvl3pPr marL="2286000" indent="-457200" defTabSz="914400">
              <a:spcBef>
                <a:spcPct val="20000"/>
              </a:spcBef>
              <a:buFont typeface="Arial"/>
              <a:buChar char="•"/>
              <a:defRPr sz="4800"/>
            </a:lvl3pPr>
            <a:lvl4pPr marL="3200400" indent="-457200" defTabSz="914400">
              <a:spcBef>
                <a:spcPct val="20000"/>
              </a:spcBef>
              <a:buFont typeface="Arial"/>
              <a:buChar char="–"/>
              <a:defRPr sz="4000"/>
            </a:lvl4pPr>
            <a:lvl5pPr marL="4114800" indent="-457200" defTabSz="914400">
              <a:spcBef>
                <a:spcPct val="20000"/>
              </a:spcBef>
              <a:buFont typeface="Arial"/>
              <a:buChar char="»"/>
              <a:defRPr sz="4000"/>
            </a:lvl5pPr>
            <a:lvl6pPr marL="5029200" indent="-457200" defTabSz="914400">
              <a:spcBef>
                <a:spcPct val="20000"/>
              </a:spcBef>
              <a:buFont typeface="Arial"/>
              <a:buChar char="•"/>
              <a:defRPr sz="4000"/>
            </a:lvl6pPr>
            <a:lvl7pPr marL="5943600" indent="-457200" defTabSz="914400">
              <a:spcBef>
                <a:spcPct val="20000"/>
              </a:spcBef>
              <a:buFont typeface="Arial"/>
              <a:buChar char="•"/>
              <a:defRPr sz="4000"/>
            </a:lvl7pPr>
            <a:lvl8pPr marL="6858000" indent="-457200" defTabSz="914400">
              <a:spcBef>
                <a:spcPct val="20000"/>
              </a:spcBef>
              <a:buFont typeface="Arial"/>
              <a:buChar char="•"/>
              <a:defRPr sz="4000"/>
            </a:lvl8pPr>
            <a:lvl9pPr marL="7772400" indent="-457200" defTabSz="914400">
              <a:spcBef>
                <a:spcPct val="20000"/>
              </a:spcBef>
              <a:buFont typeface="Arial"/>
              <a:buChar char="•"/>
              <a:defRPr sz="4000"/>
            </a:lvl9pPr>
          </a:lstStyle>
          <a:p>
            <a:pPr defTabSz="457200">
              <a:defRPr/>
            </a:pPr>
            <a:r>
              <a:rPr lang="en-US" sz="1400" b="1" u="sng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All Sports-Related* Programming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124D8C6-1736-6AC1-B9A1-5539AF367E57}"/>
              </a:ext>
            </a:extLst>
          </p:cNvPr>
          <p:cNvSpPr/>
          <p:nvPr/>
        </p:nvSpPr>
        <p:spPr>
          <a:xfrm>
            <a:off x="5397600" y="3254344"/>
            <a:ext cx="652130" cy="406896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86199"/>
            <a:endParaRPr lang="en-US" sz="230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90178D66-5233-B39E-A309-BF4B48F7DB78}"/>
              </a:ext>
            </a:extLst>
          </p:cNvPr>
          <p:cNvSpPr/>
          <p:nvPr/>
        </p:nvSpPr>
        <p:spPr>
          <a:xfrm>
            <a:off x="10639570" y="2805665"/>
            <a:ext cx="652130" cy="406896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86199"/>
            <a:endParaRPr lang="en-US" sz="2300">
              <a:solidFill>
                <a:srgbClr val="002060"/>
              </a:solidFill>
              <a:latin typeface="Calibri" panose="020F05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A5C64F-EE37-C00F-6FDE-8DE157EAC059}"/>
              </a:ext>
            </a:extLst>
          </p:cNvPr>
          <p:cNvSpPr txBox="1"/>
          <p:nvPr/>
        </p:nvSpPr>
        <p:spPr>
          <a:xfrm>
            <a:off x="5317856" y="3282117"/>
            <a:ext cx="8080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86199"/>
            <a:r>
              <a:rPr lang="en-US" sz="1600" b="1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+5%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249EF2C-84D2-EE78-EEDA-D073697F76F7}"/>
              </a:ext>
            </a:extLst>
          </p:cNvPr>
          <p:cNvSpPr txBox="1"/>
          <p:nvPr/>
        </p:nvSpPr>
        <p:spPr>
          <a:xfrm>
            <a:off x="10561598" y="2843255"/>
            <a:ext cx="8080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86199"/>
            <a:r>
              <a:rPr lang="en-US" sz="1600" b="1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+2%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7A23798F-2811-14D3-0790-5D7594984E5F}"/>
              </a:ext>
            </a:extLst>
          </p:cNvPr>
          <p:cNvSpPr/>
          <p:nvPr/>
        </p:nvSpPr>
        <p:spPr>
          <a:xfrm>
            <a:off x="5493374" y="3966464"/>
            <a:ext cx="491235" cy="306505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4EBE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86199"/>
            <a:endParaRPr lang="en-US" sz="230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9814424-CB4D-DEF2-8CFC-B0C946099F7B}"/>
              </a:ext>
            </a:extLst>
          </p:cNvPr>
          <p:cNvSpPr txBox="1"/>
          <p:nvPr/>
        </p:nvSpPr>
        <p:spPr>
          <a:xfrm>
            <a:off x="5334954" y="3991018"/>
            <a:ext cx="8080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86199"/>
            <a:r>
              <a:rPr lang="en-US" sz="1200" b="1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+15%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BD115863-EEA1-B1F0-D462-3F938948C463}"/>
              </a:ext>
            </a:extLst>
          </p:cNvPr>
          <p:cNvSpPr/>
          <p:nvPr/>
        </p:nvSpPr>
        <p:spPr>
          <a:xfrm>
            <a:off x="5493374" y="4997474"/>
            <a:ext cx="491235" cy="306505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F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86199"/>
            <a:endParaRPr lang="en-US" sz="230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A203529-C2EA-EADC-BAEB-67084FB83F06}"/>
              </a:ext>
            </a:extLst>
          </p:cNvPr>
          <p:cNvSpPr txBox="1"/>
          <p:nvPr/>
        </p:nvSpPr>
        <p:spPr>
          <a:xfrm>
            <a:off x="5334954" y="5017300"/>
            <a:ext cx="8080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86199"/>
            <a:r>
              <a:rPr lang="en-US" sz="1200" b="1">
                <a:solidFill>
                  <a:prstClr val="white">
                    <a:lumMod val="50000"/>
                  </a:prst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-6%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03926F33-E91B-8424-A254-FB4956D6AEA9}"/>
              </a:ext>
            </a:extLst>
          </p:cNvPr>
          <p:cNvSpPr/>
          <p:nvPr/>
        </p:nvSpPr>
        <p:spPr>
          <a:xfrm>
            <a:off x="10720018" y="3549340"/>
            <a:ext cx="491235" cy="306505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4EBE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86199"/>
            <a:endParaRPr lang="en-US" sz="220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9A4E103-6FA2-9926-2CE5-E9CA26D687E0}"/>
              </a:ext>
            </a:extLst>
          </p:cNvPr>
          <p:cNvSpPr txBox="1"/>
          <p:nvPr/>
        </p:nvSpPr>
        <p:spPr>
          <a:xfrm>
            <a:off x="10561598" y="3561341"/>
            <a:ext cx="8080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86199"/>
            <a:r>
              <a:rPr lang="en-US" sz="1200" b="1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+6%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CBD0EC8C-5D27-9AD7-93EE-08C38DA68498}"/>
              </a:ext>
            </a:extLst>
          </p:cNvPr>
          <p:cNvSpPr/>
          <p:nvPr/>
        </p:nvSpPr>
        <p:spPr>
          <a:xfrm>
            <a:off x="10720018" y="4786194"/>
            <a:ext cx="491235" cy="306505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F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86199"/>
            <a:endParaRPr lang="en-US" sz="220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990874F-70E6-8088-399C-130E6A5D23AE}"/>
              </a:ext>
            </a:extLst>
          </p:cNvPr>
          <p:cNvSpPr txBox="1"/>
          <p:nvPr/>
        </p:nvSpPr>
        <p:spPr>
          <a:xfrm>
            <a:off x="10561598" y="4793466"/>
            <a:ext cx="8080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86199"/>
            <a:r>
              <a:rPr lang="en-US" sz="1200" b="1">
                <a:solidFill>
                  <a:prstClr val="white">
                    <a:lumMod val="50000"/>
                  </a:prst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-2%</a:t>
            </a:r>
          </a:p>
        </p:txBody>
      </p:sp>
      <p:sp>
        <p:nvSpPr>
          <p:cNvPr id="2" name="object 3">
            <a:extLst>
              <a:ext uri="{FF2B5EF4-FFF2-40B4-BE49-F238E27FC236}">
                <a16:creationId xmlns:a16="http://schemas.microsoft.com/office/drawing/2014/main" id="{BEBE1CAC-95F7-B404-6718-9288474F49C0}"/>
              </a:ext>
            </a:extLst>
          </p:cNvPr>
          <p:cNvSpPr txBox="1"/>
          <p:nvPr/>
        </p:nvSpPr>
        <p:spPr>
          <a:xfrm>
            <a:off x="10377837" y="54504"/>
            <a:ext cx="17062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7790" marR="5080" indent="-85725">
              <a:lnSpc>
                <a:spcPct val="100000"/>
              </a:lnSpc>
              <a:spcBef>
                <a:spcPts val="100"/>
              </a:spcBef>
            </a:pPr>
            <a:r>
              <a:rPr sz="120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sz="1200" b="1" spc="-20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sz="120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sz="1200" b="1" spc="-10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sz="120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sz="1200" b="1" spc="-25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sz="120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sz="1200" b="1" spc="5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sz="1200" b="1" spc="-10">
                <a:solidFill>
                  <a:srgbClr val="EC3B8D"/>
                </a:solidFill>
                <a:latin typeface="Arial"/>
                <a:cs typeface="Arial"/>
              </a:rPr>
              <a:t>access </a:t>
            </a:r>
            <a:r>
              <a:rPr sz="1200" b="1">
                <a:solidFill>
                  <a:srgbClr val="EC3B8D"/>
                </a:solidFill>
                <a:latin typeface="Arial"/>
                <a:cs typeface="Arial"/>
              </a:rPr>
              <a:t>more</a:t>
            </a:r>
            <a:r>
              <a:rPr sz="1200" b="1" spc="-30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sz="1200" b="1">
                <a:solidFill>
                  <a:srgbClr val="EC3B8D"/>
                </a:solidFill>
                <a:latin typeface="Arial"/>
                <a:cs typeface="Arial"/>
              </a:rPr>
              <a:t>sports</a:t>
            </a:r>
            <a:r>
              <a:rPr sz="1200" b="1" spc="-25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sz="1200" b="1" spc="-10">
                <a:solidFill>
                  <a:srgbClr val="EC3B8D"/>
                </a:solidFill>
                <a:latin typeface="Arial"/>
                <a:cs typeface="Arial"/>
              </a:rPr>
              <a:t>insights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5" name="object 4">
            <a:extLst>
              <a:ext uri="{FF2B5EF4-FFF2-40B4-BE49-F238E27FC236}">
                <a16:creationId xmlns:a16="http://schemas.microsoft.com/office/drawing/2014/main" id="{2D1DF4D7-5B32-8241-95F4-1E6E588FF7B3}"/>
              </a:ext>
            </a:extLst>
          </p:cNvPr>
          <p:cNvGrpSpPr/>
          <p:nvPr/>
        </p:nvGrpSpPr>
        <p:grpSpPr>
          <a:xfrm>
            <a:off x="10255186" y="-13525"/>
            <a:ext cx="1951989" cy="1700530"/>
            <a:chOff x="10255186" y="-13525"/>
            <a:chExt cx="1951989" cy="1700530"/>
          </a:xfrm>
        </p:grpSpPr>
        <p:pic>
          <p:nvPicPr>
            <p:cNvPr id="6" name="object 5">
              <a:hlinkClick r:id="rId5"/>
              <a:extLst>
                <a:ext uri="{FF2B5EF4-FFF2-40B4-BE49-F238E27FC236}">
                  <a16:creationId xmlns:a16="http://schemas.microsoft.com/office/drawing/2014/main" id="{E3CA1AAA-8B45-D5E5-DDF1-987ED13D71A3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677144" y="521208"/>
              <a:ext cx="1106423" cy="1109471"/>
            </a:xfrm>
            <a:prstGeom prst="rect">
              <a:avLst/>
            </a:prstGeom>
          </p:spPr>
        </p:pic>
        <p:sp>
          <p:nvSpPr>
            <p:cNvPr id="7" name="object 6">
              <a:extLst>
                <a:ext uri="{FF2B5EF4-FFF2-40B4-BE49-F238E27FC236}">
                  <a16:creationId xmlns:a16="http://schemas.microsoft.com/office/drawing/2014/main" id="{3FC5C1A3-14EA-5E61-B482-A428FFF6AE26}"/>
                </a:ext>
              </a:extLst>
            </p:cNvPr>
            <p:cNvSpPr/>
            <p:nvPr/>
          </p:nvSpPr>
          <p:spPr>
            <a:xfrm>
              <a:off x="10269473" y="761"/>
              <a:ext cx="1923414" cy="1671955"/>
            </a:xfrm>
            <a:custGeom>
              <a:avLst/>
              <a:gdLst/>
              <a:ahLst/>
              <a:cxnLst/>
              <a:rect l="l" t="t" r="r" b="b"/>
              <a:pathLst>
                <a:path w="1923415" h="1671955">
                  <a:moveTo>
                    <a:pt x="0" y="0"/>
                  </a:moveTo>
                  <a:lnTo>
                    <a:pt x="1923287" y="0"/>
                  </a:lnTo>
                  <a:lnTo>
                    <a:pt x="1923287" y="1671827"/>
                  </a:lnTo>
                  <a:lnTo>
                    <a:pt x="0" y="1671827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41">
            <a:extLst>
              <a:ext uri="{FF2B5EF4-FFF2-40B4-BE49-F238E27FC236}">
                <a16:creationId xmlns:a16="http://schemas.microsoft.com/office/drawing/2014/main" id="{020B5180-705D-6206-ED4D-D573D15CEA76}"/>
              </a:ext>
            </a:extLst>
          </p:cNvPr>
          <p:cNvSpPr/>
          <p:nvPr/>
        </p:nvSpPr>
        <p:spPr>
          <a:xfrm>
            <a:off x="0" y="0"/>
            <a:ext cx="2334895" cy="234950"/>
          </a:xfrm>
          <a:custGeom>
            <a:avLst/>
            <a:gdLst/>
            <a:ahLst/>
            <a:cxnLst/>
            <a:rect l="l" t="t" r="r" b="b"/>
            <a:pathLst>
              <a:path w="2334895" h="234950">
                <a:moveTo>
                  <a:pt x="2334768" y="0"/>
                </a:moveTo>
                <a:lnTo>
                  <a:pt x="0" y="0"/>
                </a:lnTo>
                <a:lnTo>
                  <a:pt x="0" y="234696"/>
                </a:lnTo>
                <a:lnTo>
                  <a:pt x="2334768" y="234696"/>
                </a:lnTo>
                <a:lnTo>
                  <a:pt x="2334768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42">
            <a:extLst>
              <a:ext uri="{FF2B5EF4-FFF2-40B4-BE49-F238E27FC236}">
                <a16:creationId xmlns:a16="http://schemas.microsoft.com/office/drawing/2014/main" id="{5665DEA5-CEA4-1C2F-51C2-703BCA651EC7}"/>
              </a:ext>
            </a:extLst>
          </p:cNvPr>
          <p:cNvSpPr txBox="1"/>
          <p:nvPr/>
        </p:nvSpPr>
        <p:spPr>
          <a:xfrm>
            <a:off x="0" y="0"/>
            <a:ext cx="2334895" cy="234950"/>
          </a:xfrm>
          <a:prstGeom prst="rect">
            <a:avLst/>
          </a:prstGeom>
          <a:ln w="12700">
            <a:solidFill>
              <a:srgbClr val="162C51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155"/>
              </a:spcBef>
            </a:pPr>
            <a:r>
              <a:rPr sz="1200">
                <a:solidFill>
                  <a:srgbClr val="FFFFFF"/>
                </a:solidFill>
                <a:latin typeface="Arial"/>
                <a:cs typeface="Arial"/>
              </a:rPr>
              <a:t>Live</a:t>
            </a:r>
            <a:r>
              <a:rPr sz="12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>
                <a:solidFill>
                  <a:srgbClr val="FFFFFF"/>
                </a:solidFill>
                <a:latin typeface="Arial"/>
                <a:cs typeface="Arial"/>
              </a:rPr>
              <a:t>Sports: </a:t>
            </a:r>
            <a:r>
              <a:rPr sz="1200" spc="-10">
                <a:solidFill>
                  <a:srgbClr val="FFFFFF"/>
                </a:solidFill>
                <a:latin typeface="Arial"/>
                <a:cs typeface="Arial"/>
              </a:rPr>
              <a:t>Total</a:t>
            </a:r>
            <a:r>
              <a:rPr sz="1200" spc="-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10">
                <a:solidFill>
                  <a:srgbClr val="FFFFFF"/>
                </a:solidFill>
                <a:latin typeface="Arial"/>
                <a:cs typeface="Arial"/>
              </a:rPr>
              <a:t>Impressions</a:t>
            </a:r>
            <a:endParaRPr sz="1200">
              <a:latin typeface="Arial"/>
              <a:cs typeface="Arial"/>
            </a:endParaRPr>
          </a:p>
        </p:txBody>
      </p:sp>
      <p:sp>
        <p:nvSpPr>
          <p:cNvPr id="21" name="TextBox 20">
            <a:hlinkClick r:id="rId7"/>
            <a:extLst>
              <a:ext uri="{FF2B5EF4-FFF2-40B4-BE49-F238E27FC236}">
                <a16:creationId xmlns:a16="http://schemas.microsoft.com/office/drawing/2014/main" id="{E40CBBC6-0E28-82A0-12A0-34A1178DBA29}"/>
              </a:ext>
            </a:extLst>
          </p:cNvPr>
          <p:cNvSpPr txBox="1">
            <a:spLocks/>
          </p:cNvSpPr>
          <p:nvPr/>
        </p:nvSpPr>
        <p:spPr>
          <a:xfrm>
            <a:off x="-3" y="5917200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lang="en-US" sz="1200" b="1" i="1" u="sng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Fast Break: 20 Facts on Sports Fandom, Viewership &amp; Advertising Impact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to learn more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D6C22746-2D21-3843-BFE4-0D53AA693E1E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49C85836-A0AC-102E-37BF-A8F7433ED0E4}"/>
              </a:ext>
            </a:extLst>
          </p:cNvPr>
          <p:cNvSpPr/>
          <p:nvPr/>
        </p:nvSpPr>
        <p:spPr>
          <a:xfrm>
            <a:off x="483207" y="6533170"/>
            <a:ext cx="116872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400" b="1" i="0" u="sng" strike="noStrike" kern="1200" cap="none" spc="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232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8032850-9CA2-46F6-8400-0058082CEFCC}"/>
</file>

<file path=customXml/itemProps2.xml><?xml version="1.0" encoding="utf-8"?>
<ds:datastoreItem xmlns:ds="http://schemas.openxmlformats.org/officeDocument/2006/customXml" ds:itemID="{EEE13692-2559-4D43-B927-BDE20383FCD2}"/>
</file>

<file path=customXml/itemProps3.xml><?xml version="1.0" encoding="utf-8"?>
<ds:datastoreItem xmlns:ds="http://schemas.openxmlformats.org/officeDocument/2006/customXml" ds:itemID="{2759A3E7-3A75-4D71-A524-36E232B1DAA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253</Words>
  <Application>Microsoft Office PowerPoint</Application>
  <PresentationFormat>Widescreen</PresentationFormat>
  <Paragraphs>46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2025-08-11T14:19:45Z</dcterms:created>
  <dcterms:modified xsi:type="dcterms:W3CDTF">2025-08-11T14:20:14Z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