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7FFFDB0A_EED798A1.xml" ContentType="application/vnd.ms-powerpoint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18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2BE84D-ADD8-4CAE-8BC0-34C3162FF3ED}" v="1" dt="2025-08-11T14:18:14.3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91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5F2BE84D-ADD8-4CAE-8BC0-34C3162FF3ED}"/>
    <pc:docChg chg="addSld modSld">
      <pc:chgData name="Dylan Breger" userId="9b3da09f-10fe-42ec-9aa5-9fa2a3e9cc20" providerId="ADAL" clId="{5F2BE84D-ADD8-4CAE-8BC0-34C3162FF3ED}" dt="2025-08-11T14:18:14.391" v="0"/>
      <pc:docMkLst>
        <pc:docMk/>
      </pc:docMkLst>
      <pc:sldChg chg="add">
        <pc:chgData name="Dylan Breger" userId="9b3da09f-10fe-42ec-9aa5-9fa2a3e9cc20" providerId="ADAL" clId="{5F2BE84D-ADD8-4CAE-8BC0-34C3162FF3ED}" dt="2025-08-11T14:18:14.391" v="0"/>
        <pc:sldMkLst>
          <pc:docMk/>
          <pc:sldMk cId="4007106721" sldId="214747418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75469844344328E-3"/>
          <c:y val="7.8470262396525062E-2"/>
          <c:w val="0.85061021523434821"/>
          <c:h val="0.7718869472133016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Live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 Other</c:v>
                </c:pt>
                <c:pt idx="1">
                  <c:v>Live Sports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0.87</c:v>
                </c:pt>
                <c:pt idx="1">
                  <c:v>0.92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26-4D35-BD25-EAC46ACC774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Live+SD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059231371662589E-3"/>
                  <c:y val="-3.49933079857397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26-4D35-BD25-EAC46ACC7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 Other</c:v>
                </c:pt>
                <c:pt idx="1">
                  <c:v>Live Sports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0.08</c:v>
                </c:pt>
                <c:pt idx="1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26-4D35-BD25-EAC46ACC774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Live+7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0208042795266203E-3"/>
                  <c:y val="3.18764465572226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916996235462767E-2"/>
                      <c:h val="0.1723473205789155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0E26-4D35-BD25-EAC46ACC7746}"/>
                </c:ext>
              </c:extLst>
            </c:dLbl>
            <c:dLbl>
              <c:idx val="1"/>
              <c:layout>
                <c:manualLayout>
                  <c:x val="9.7642894754318074E-3"/>
                  <c:y val="-0.1645530075193382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ED3C8D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26-4D35-BD25-EAC46ACC7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 Other</c:v>
                </c:pt>
                <c:pt idx="1">
                  <c:v>Live Sports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0.05</c:v>
                </c:pt>
                <c:pt idx="1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26-4D35-BD25-EAC46ACC77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425081840"/>
        <c:axId val="1425073200"/>
      </c:barChart>
      <c:catAx>
        <c:axId val="14250818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1425073200"/>
        <c:crosses val="autoZero"/>
        <c:auto val="1"/>
        <c:lblAlgn val="ctr"/>
        <c:lblOffset val="100"/>
        <c:noMultiLvlLbl val="0"/>
      </c:catAx>
      <c:valAx>
        <c:axId val="1425073200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1425081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75469844344328E-3"/>
          <c:y val="7.8470262396525062E-2"/>
          <c:w val="0.84938967904991924"/>
          <c:h val="0.7718869472133016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Live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 Other</c:v>
                </c:pt>
                <c:pt idx="1">
                  <c:v>Live Sports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0.9</c:v>
                </c:pt>
                <c:pt idx="1">
                  <c:v>0.96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EB-44E2-9CA1-41CB87CDDB6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Live+SD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059231371662589E-3"/>
                  <c:y val="-3.49933079857397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EB-44E2-9CA1-41CB87CD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 Other</c:v>
                </c:pt>
                <c:pt idx="1">
                  <c:v>Live Sports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0.06</c:v>
                </c:pt>
                <c:pt idx="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EB-44E2-9CA1-41CB87CDDB6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Live+7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0208042795266203E-3"/>
                  <c:y val="-2.906911178327183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916996235462767E-2"/>
                      <c:h val="0.1723473205789155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5EB-44E2-9CA1-41CB87CDDB6E}"/>
                </c:ext>
              </c:extLst>
            </c:dLbl>
            <c:dLbl>
              <c:idx val="1"/>
              <c:layout>
                <c:manualLayout>
                  <c:x val="8.5437532910028324E-3"/>
                  <c:y val="-0.18283667502148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ED3C8D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5EB-44E2-9CA1-41CB87CD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 Other</c:v>
                </c:pt>
                <c:pt idx="1">
                  <c:v>Live Sports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0.04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5EB-44E2-9CA1-41CB87CD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425081840"/>
        <c:axId val="1425073200"/>
      </c:barChart>
      <c:catAx>
        <c:axId val="14250818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1425073200"/>
        <c:crosses val="autoZero"/>
        <c:auto val="1"/>
        <c:lblAlgn val="ctr"/>
        <c:lblOffset val="100"/>
        <c:noMultiLvlLbl val="0"/>
      </c:catAx>
      <c:valAx>
        <c:axId val="1425073200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1425081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7FFFDB0A_EED798A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30C835B-39E0-4F75-A19D-3CAF7BE2E1BF}" authorId="{21855EDF-F9CE-3B66-C6A5-06158391F461}" created="2025-08-04T14:04:02.683">
    <pc:sldMkLst xmlns:pc="http://schemas.microsoft.com/office/powerpoint/2013/main/command">
      <pc:docMk/>
      <pc:sldMk cId="4007106721" sldId="2147474186"/>
    </pc:sldMkLst>
    <p188:txBody>
      <a:bodyPr/>
      <a:lstStyle/>
      <a:p>
        <a:r>
          <a:rPr lang="en-US"/>
          <a:t>Replaces ‘National TV Live Sports Telecasts: Viewership By Stream %’ in Sports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2DAFF-AAB3-4728-BF48-BB6B0DBC743D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552EE-7CE6-4497-810E-2B2D871D2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382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BE0F8-6197-A0A0-8822-16FE72C69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A916DF-594F-A07F-BCAC-1D105D2CDF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B7D236-63CD-94DE-A667-2877672E06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43F2D1-68CB-0034-B8CF-8D30B99F64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52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DBDE-9876-31EF-E7E8-5B2037949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F60372-9C59-EE2E-1A0C-90B507211F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6C649-411D-2130-56CF-1867691B3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BDAC-4686-416C-8BE6-8DAF24FFE1D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E0630-7930-42AC-C51F-F616D2B5C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F0536-6285-EEA5-E4BE-51B5BF8E7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DE29-F4BB-42D5-ACA1-E8F6D32C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293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5F919-5047-CEDD-F31F-6CB6A1CF9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C764CB-2B2A-FCE2-6BE0-24C770C1D6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D0C4F-EEAD-5C64-3249-71B56C93B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BDAC-4686-416C-8BE6-8DAF24FFE1D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B9A86-44A5-D0D5-34F6-64C3AF04A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843FA-8801-0FC3-F509-36AE6428F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DE29-F4BB-42D5-ACA1-E8F6D32C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35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812CB0-5BBD-58BD-EB7F-7EFEDA975C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7ECCF-3746-254F-65CF-7B1B4C1E5D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A2B01-268A-3C38-123B-2A5FA1C38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BDAC-4686-416C-8BE6-8DAF24FFE1D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5007B-A92B-E1EE-A5A8-18FC3BF40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2D1B4-8FFE-4DCB-BA04-8392E5E73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DE29-F4BB-42D5-ACA1-E8F6D32C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01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AFF18-297C-B1CC-0EC2-059D4003B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1803E-C0EF-1B0D-C66F-EDDDAAD00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2EA6D-3FF0-B0C9-655D-2C1B8DE32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BDAC-4686-416C-8BE6-8DAF24FFE1D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CDD4-E1BE-AE89-56A4-1812EE06A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AA34C-A2E7-E820-3BE0-FFDEC71DF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DE29-F4BB-42D5-ACA1-E8F6D32C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68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456F7-E84C-0C5E-F12C-C96EC958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0EC0F-C950-2365-760B-4A0B47F36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B32D1-A7CB-3A88-BC13-7774FDC11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BDAC-4686-416C-8BE6-8DAF24FFE1D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4096B-4F00-5B10-E1C9-CDABD15E6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717B0-537C-0F5F-D8D2-4987E3735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DE29-F4BB-42D5-ACA1-E8F6D32C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22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5FCF3-76CE-CF7E-BD6C-360160078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F08DB-8D92-21DD-1DDE-E43C08F371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A062D7-B60C-25AD-E1B5-5F4EFB431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D0BE37-5F92-FD30-DDA3-C1626DAF7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BDAC-4686-416C-8BE6-8DAF24FFE1D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B574F-92CE-7AF4-39CA-02DFABFC8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0E51B0-2770-A918-7348-F46233F43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DE29-F4BB-42D5-ACA1-E8F6D32C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0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C287B-A8FC-57CF-6F8D-9F82A6B80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8F9DBD-C8AF-2112-B335-D80CB29EC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9F34F7-4476-54CF-97C1-FD3948EFD3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B342AE-6405-DBD8-78E8-E1042364E2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BBE3C2-C0E6-E2BB-2DC5-E31B66144B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D8319A-E212-6EED-A668-CFFEE4DBD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BDAC-4686-416C-8BE6-8DAF24FFE1D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76F26D-CD50-BF56-2715-CE40E7DB8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C36161-53BB-7BF8-9D67-80E4C4BDB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DE29-F4BB-42D5-ACA1-E8F6D32C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65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36D21-BAA4-0DA8-C7BE-1E6E2EDA9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019726-A1A2-220F-9671-ADB08E7E2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BDAC-4686-416C-8BE6-8DAF24FFE1D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1F5106-88EC-B771-C216-71B72BC9C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2F0981-9E97-501E-FAFF-52458EE1E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DE29-F4BB-42D5-ACA1-E8F6D32C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99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0254BA-9558-252B-0E81-238DB3DDF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BDAC-4686-416C-8BE6-8DAF24FFE1D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0FE705-E44C-BFB7-980F-D6E02201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115B6D-FFA1-A5F5-3AB3-3745972FB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DE29-F4BB-42D5-ACA1-E8F6D32C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6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A4D88-09E2-4D45-06D4-D96EA5183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5D23E-11AD-1E38-0ABB-E4089490D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8920C8-54F9-4F5D-6C3C-A4E9BF768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5AD6F-41EC-1BBB-744D-4528324C8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BDAC-4686-416C-8BE6-8DAF24FFE1D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411EB7-3F39-E947-8B6D-07763C6E4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6DF10B-8944-1469-1380-397CF3069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DE29-F4BB-42D5-ACA1-E8F6D32C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143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5D1C-CF09-3768-D758-3E0FD7675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29660C-0D64-D2B4-48FB-E8441B6FD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7E8FA-5830-F7A0-3771-FEED09429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3165FA-A4F7-D722-A92B-82749CA67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BDAC-4686-416C-8BE6-8DAF24FFE1D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5DDC9B-E635-3693-9E28-03A338BBC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07DDDE-5629-EAEA-C932-38D96AC87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DE29-F4BB-42D5-ACA1-E8F6D32C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302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6A118E-5D7E-70AE-9E8C-06636D0B2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A1CDF3-AD1D-478E-C817-C13313476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146C6-742E-4975-3415-1ABD663FC4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ABBDAC-4686-416C-8BE6-8DAF24FFE1D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444B8-56B1-6E1E-01CB-50A47D0013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E2A72-ACEB-2FE3-D9D9-D83684C0B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F2DE29-F4BB-42D5-ACA1-E8F6D32C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35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microsoft.com/office/2018/10/relationships/comments" Target="../comments/modernComment_7FFFDB0A_EED798A1.xml"/><Relationship Id="rId7" Type="http://schemas.openxmlformats.org/officeDocument/2006/relationships/hyperlink" Target="https://thevab.com/signin?utm_source=website&amp;utm_medium=resource-center&amp;utm_campaign=grab-n-go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11" Type="http://schemas.openxmlformats.org/officeDocument/2006/relationships/hyperlink" Target="https://thevab.com/insights" TargetMode="External"/><Relationship Id="rId5" Type="http://schemas.openxmlformats.org/officeDocument/2006/relationships/image" Target="../media/image1.png"/><Relationship Id="rId10" Type="http://schemas.openxmlformats.org/officeDocument/2006/relationships/image" Target="../media/image3.png"/><Relationship Id="rId4" Type="http://schemas.openxmlformats.org/officeDocument/2006/relationships/chart" Target="../charts/chart1.xml"/><Relationship Id="rId9" Type="http://schemas.openxmlformats.org/officeDocument/2006/relationships/hyperlink" Target="https://thevab.com/insight/20-fast-facts-sports-fandom-viewership-and-advertising-impact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8C9BB-C8E4-94B2-AA1B-88A692B7B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B1DD6A-7F55-230B-411E-09FA56A53E9B}"/>
              </a:ext>
            </a:extLst>
          </p:cNvPr>
          <p:cNvSpPr>
            <a:spLocks/>
          </p:cNvSpPr>
          <p:nvPr/>
        </p:nvSpPr>
        <p:spPr>
          <a:xfrm>
            <a:off x="11791" y="1681514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BC5EF6-7098-592C-DDF2-6A97E51BAC89}"/>
              </a:ext>
            </a:extLst>
          </p:cNvPr>
          <p:cNvSpPr/>
          <p:nvPr/>
        </p:nvSpPr>
        <p:spPr>
          <a:xfrm>
            <a:off x="11791" y="460795"/>
            <a:ext cx="1036603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Sports is the ultimate appointment viewing as live events are watched almost entirely in ‘real time’ on broadcast and cable TV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7B67D9-D9A4-669F-0FC9-84864386A4F6}"/>
              </a:ext>
            </a:extLst>
          </p:cNvPr>
          <p:cNvSpPr txBox="1"/>
          <p:nvPr/>
        </p:nvSpPr>
        <p:spPr>
          <a:xfrm>
            <a:off x="483207" y="6190643"/>
            <a:ext cx="117087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R&amp;F Program Report, Total Day, P2+ &amp; P18-34, ad-supported cable TV &amp; broadcast TV, May 1, 2025 – May 31, 2025; includes Spanish language networks; excludes regional sports networks, local broadcast airings and digital airings of sports through MVPD / network TV apps. Reflects live sporting events only. Totals may not equal 100% due to rounding.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2F4C2871-5029-0EC9-0510-06F63CEDEA1C}"/>
              </a:ext>
            </a:extLst>
          </p:cNvPr>
          <p:cNvSpPr txBox="1">
            <a:spLocks/>
          </p:cNvSpPr>
          <p:nvPr/>
        </p:nvSpPr>
        <p:spPr>
          <a:xfrm>
            <a:off x="0" y="1670397"/>
            <a:ext cx="12192000" cy="1086295"/>
          </a:xfrm>
          <a:prstGeom prst="rect">
            <a:avLst/>
          </a:prstGeom>
        </p:spPr>
        <p:txBody>
          <a:bodyPr/>
          <a:lstStyle>
            <a:lvl1pPr marL="441884" indent="-441884" algn="l" defTabSz="1767536" rtl="0" eaLnBrk="1" latinLnBrk="0" hangingPunct="1">
              <a:lnSpc>
                <a:spcPct val="90000"/>
              </a:lnSpc>
              <a:spcBef>
                <a:spcPts val="1932"/>
              </a:spcBef>
              <a:buFont typeface="Arial" panose="020B0604020202020204" pitchFamily="34" charset="0"/>
              <a:buChar char="•"/>
              <a:defRPr sz="54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5652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4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09420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8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093186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76954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60722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44490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628258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512024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767536" rtl="0" eaLnBrk="1" fontAlgn="auto" latinLnBrk="0" hangingPunct="1">
              <a:lnSpc>
                <a:spcPct val="90000"/>
              </a:lnSpc>
              <a:spcBef>
                <a:spcPts val="193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National TV Telecasts: Viewership By Stream</a:t>
            </a:r>
            <a:b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% of Total Viewing Hours, May 2025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4EC1379A-95BB-DDA2-2BFD-03C18FEC667C}"/>
              </a:ext>
            </a:extLst>
          </p:cNvPr>
          <p:cNvGraphicFramePr/>
          <p:nvPr/>
        </p:nvGraphicFramePr>
        <p:xfrm>
          <a:off x="1227811" y="2271236"/>
          <a:ext cx="10405263" cy="2083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65B9FA82-F7F8-2087-96C6-4D84E69546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0122" y="2169753"/>
            <a:ext cx="2718435" cy="341446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45DE71B-0369-AF92-B599-AA9A103CC2A2}"/>
              </a:ext>
            </a:extLst>
          </p:cNvPr>
          <p:cNvCxnSpPr>
            <a:cxnSpLocks/>
          </p:cNvCxnSpPr>
          <p:nvPr/>
        </p:nvCxnSpPr>
        <p:spPr>
          <a:xfrm>
            <a:off x="337488" y="4124684"/>
            <a:ext cx="11587813" cy="0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13C46BD-41A1-438E-0BBA-99D2A35C452F}"/>
              </a:ext>
            </a:extLst>
          </p:cNvPr>
          <p:cNvSpPr txBox="1"/>
          <p:nvPr/>
        </p:nvSpPr>
        <p:spPr>
          <a:xfrm>
            <a:off x="100986" y="4408083"/>
            <a:ext cx="983313" cy="369332"/>
          </a:xfrm>
          <a:prstGeom prst="rect">
            <a:avLst/>
          </a:prstGeom>
          <a:solidFill>
            <a:srgbClr val="FFE600"/>
          </a:solidFill>
          <a:ln w="19050">
            <a:solidFill>
              <a:srgbClr val="1B1464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sng" strike="noStrike" cap="none" spc="0" normalizeH="0" baseline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P18-34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EFA59DAE-EF15-86A3-F16E-76A8B2BB96AB}"/>
              </a:ext>
            </a:extLst>
          </p:cNvPr>
          <p:cNvGraphicFramePr/>
          <p:nvPr/>
        </p:nvGraphicFramePr>
        <p:xfrm>
          <a:off x="1216021" y="4061771"/>
          <a:ext cx="10405263" cy="2083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6C549FD-2B30-044E-671D-BFC585562B86}"/>
              </a:ext>
            </a:extLst>
          </p:cNvPr>
          <p:cNvSpPr txBox="1"/>
          <p:nvPr/>
        </p:nvSpPr>
        <p:spPr>
          <a:xfrm>
            <a:off x="100985" y="2659118"/>
            <a:ext cx="983313" cy="369332"/>
          </a:xfrm>
          <a:prstGeom prst="rect">
            <a:avLst/>
          </a:prstGeom>
          <a:solidFill>
            <a:srgbClr val="FFE600"/>
          </a:solidFill>
          <a:ln w="19050">
            <a:solidFill>
              <a:srgbClr val="1B1464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sng" strike="noStrike" cap="none" spc="0" normalizeH="0" baseline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P2+</a:t>
            </a:r>
          </a:p>
        </p:txBody>
      </p:sp>
      <p:sp>
        <p:nvSpPr>
          <p:cNvPr id="3" name="object 28">
            <a:extLst>
              <a:ext uri="{FF2B5EF4-FFF2-40B4-BE49-F238E27FC236}">
                <a16:creationId xmlns:a16="http://schemas.microsoft.com/office/drawing/2014/main" id="{9CCBB0DB-7961-874E-92E4-885D1C275EB6}"/>
              </a:ext>
            </a:extLst>
          </p:cNvPr>
          <p:cNvSpPr/>
          <p:nvPr/>
        </p:nvSpPr>
        <p:spPr>
          <a:xfrm>
            <a:off x="0" y="0"/>
            <a:ext cx="2481580" cy="239395"/>
          </a:xfrm>
          <a:custGeom>
            <a:avLst/>
            <a:gdLst/>
            <a:ahLst/>
            <a:cxnLst/>
            <a:rect l="l" t="t" r="r" b="b"/>
            <a:pathLst>
              <a:path w="2481580" h="239395">
                <a:moveTo>
                  <a:pt x="2481072" y="0"/>
                </a:moveTo>
                <a:lnTo>
                  <a:pt x="0" y="0"/>
                </a:lnTo>
                <a:lnTo>
                  <a:pt x="0" y="239268"/>
                </a:lnTo>
                <a:lnTo>
                  <a:pt x="2481072" y="239268"/>
                </a:lnTo>
                <a:lnTo>
                  <a:pt x="2481072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>
            <a:pPr marL="100330">
              <a:lnSpc>
                <a:spcPct val="100000"/>
              </a:lnSpc>
              <a:spcBef>
                <a:spcPts val="170"/>
              </a:spcBef>
            </a:pPr>
            <a:r>
              <a:rPr lang="en-US" sz="1200" dirty="0">
                <a:solidFill>
                  <a:srgbClr val="FFFFFF"/>
                </a:solidFill>
                <a:latin typeface="Helvetica" pitchFamily="2" charset="0"/>
                <a:cs typeface="Heebo" pitchFamily="2" charset="-79"/>
              </a:rPr>
              <a:t>Live</a:t>
            </a:r>
            <a:r>
              <a:rPr lang="en-US" sz="1200" spc="-50" dirty="0">
                <a:solidFill>
                  <a:srgbClr val="FFFFFF"/>
                </a:solidFill>
                <a:latin typeface="Helvetica" pitchFamily="2" charset="0"/>
                <a:cs typeface="Heebo" pitchFamily="2" charset="-79"/>
              </a:rPr>
              <a:t> </a:t>
            </a:r>
            <a:r>
              <a:rPr lang="en-US" sz="1200" dirty="0">
                <a:solidFill>
                  <a:srgbClr val="FFFFFF"/>
                </a:solidFill>
                <a:latin typeface="Helvetica" pitchFamily="2" charset="0"/>
                <a:cs typeface="Heebo" pitchFamily="2" charset="-79"/>
              </a:rPr>
              <a:t>Sports:</a:t>
            </a:r>
            <a:r>
              <a:rPr lang="en-US" sz="1200" spc="-15" dirty="0">
                <a:solidFill>
                  <a:srgbClr val="FFFFFF"/>
                </a:solidFill>
                <a:latin typeface="Helvetica" pitchFamily="2" charset="0"/>
                <a:cs typeface="Heebo" pitchFamily="2" charset="-79"/>
              </a:rPr>
              <a:t> </a:t>
            </a:r>
            <a:r>
              <a:rPr lang="en-US" sz="1200" spc="-25" dirty="0">
                <a:solidFill>
                  <a:srgbClr val="FFFFFF"/>
                </a:solidFill>
                <a:latin typeface="Helvetica" pitchFamily="2" charset="0"/>
                <a:cs typeface="Heebo" pitchFamily="2" charset="-79"/>
              </a:rPr>
              <a:t>Time-</a:t>
            </a:r>
            <a:r>
              <a:rPr lang="en-US" sz="1200" dirty="0">
                <a:solidFill>
                  <a:srgbClr val="FFFFFF"/>
                </a:solidFill>
                <a:latin typeface="Helvetica" pitchFamily="2" charset="0"/>
                <a:cs typeface="Heebo" pitchFamily="2" charset="-79"/>
              </a:rPr>
              <a:t>Shifted</a:t>
            </a:r>
            <a:r>
              <a:rPr lang="en-US" sz="1200" spc="20" dirty="0">
                <a:solidFill>
                  <a:srgbClr val="FFFFFF"/>
                </a:solidFill>
                <a:latin typeface="Helvetica" pitchFamily="2" charset="0"/>
                <a:cs typeface="Heebo" pitchFamily="2" charset="-79"/>
              </a:rPr>
              <a:t> </a:t>
            </a:r>
            <a:r>
              <a:rPr lang="en-US" sz="1200" spc="-10" dirty="0">
                <a:solidFill>
                  <a:srgbClr val="FFFFFF"/>
                </a:solidFill>
                <a:latin typeface="Helvetica" pitchFamily="2" charset="0"/>
                <a:cs typeface="Heebo" pitchFamily="2" charset="-79"/>
              </a:rPr>
              <a:t>Viewing</a:t>
            </a:r>
            <a:endParaRPr lang="en-US" sz="1200" dirty="0">
              <a:latin typeface="Helvetica" pitchFamily="2" charset="0"/>
              <a:cs typeface="Heebo" pitchFamily="2" charset="-79"/>
            </a:endParaRPr>
          </a:p>
        </p:txBody>
      </p:sp>
      <p:sp>
        <p:nvSpPr>
          <p:cNvPr id="6" name="object 30">
            <a:extLst>
              <a:ext uri="{FF2B5EF4-FFF2-40B4-BE49-F238E27FC236}">
                <a16:creationId xmlns:a16="http://schemas.microsoft.com/office/drawing/2014/main" id="{BBA3AF20-C7BD-1043-C241-EDF154919020}"/>
              </a:ext>
            </a:extLst>
          </p:cNvPr>
          <p:cNvSpPr txBox="1"/>
          <p:nvPr/>
        </p:nvSpPr>
        <p:spPr>
          <a:xfrm>
            <a:off x="10377821" y="54496"/>
            <a:ext cx="1706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790" marR="5080" indent="-85725">
              <a:lnSpc>
                <a:spcPct val="100000"/>
              </a:lnSpc>
              <a:spcBef>
                <a:spcPts val="100"/>
              </a:spcBef>
            </a:pP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sz="1200" b="1" spc="-2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sz="1200" b="1" spc="-1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sz="1200" b="1" spc="-2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sz="1200" b="1" spc="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 spc="-10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sz="1200" b="1" spc="-3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sports</a:t>
            </a:r>
            <a:r>
              <a:rPr sz="1200" b="1" spc="-2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 spc="-10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7" name="object 31">
            <a:extLst>
              <a:ext uri="{FF2B5EF4-FFF2-40B4-BE49-F238E27FC236}">
                <a16:creationId xmlns:a16="http://schemas.microsoft.com/office/drawing/2014/main" id="{6F989FD9-5828-2F6E-98D5-38225C3D6543}"/>
              </a:ext>
            </a:extLst>
          </p:cNvPr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8" name="object 32">
              <a:hlinkClick r:id="rId7"/>
              <a:extLst>
                <a:ext uri="{FF2B5EF4-FFF2-40B4-BE49-F238E27FC236}">
                  <a16:creationId xmlns:a16="http://schemas.microsoft.com/office/drawing/2014/main" id="{C8982DFA-064E-D866-0555-2FA4D48CF75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677144" y="521208"/>
              <a:ext cx="1106423" cy="1109471"/>
            </a:xfrm>
            <a:prstGeom prst="rect">
              <a:avLst/>
            </a:prstGeom>
          </p:spPr>
        </p:pic>
        <p:sp>
          <p:nvSpPr>
            <p:cNvPr id="19" name="object 33">
              <a:extLst>
                <a:ext uri="{FF2B5EF4-FFF2-40B4-BE49-F238E27FC236}">
                  <a16:creationId xmlns:a16="http://schemas.microsoft.com/office/drawing/2014/main" id="{E60326CB-6909-E098-0148-D14AFBA6B10A}"/>
                </a:ext>
              </a:extLst>
            </p:cNvPr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TextBox 20">
            <a:hlinkClick r:id="rId9"/>
            <a:extLst>
              <a:ext uri="{FF2B5EF4-FFF2-40B4-BE49-F238E27FC236}">
                <a16:creationId xmlns:a16="http://schemas.microsoft.com/office/drawing/2014/main" id="{FA1950BA-D21B-073D-4498-70CF14798325}"/>
              </a:ext>
            </a:extLst>
          </p:cNvPr>
          <p:cNvSpPr txBox="1">
            <a:spLocks/>
          </p:cNvSpPr>
          <p:nvPr/>
        </p:nvSpPr>
        <p:spPr>
          <a:xfrm>
            <a:off x="-3" y="591720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Fast Break: 20 Facts on Sports Fandom, Viewership &amp; Advertising Impact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EAECF8A-5F0C-3DFB-097C-1FA21B088C4B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6A65237-7C39-54DD-AB0D-469BF643CE04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10672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8481FC8-364E-4AD1-9FAD-6CF7F45E1850}"/>
</file>

<file path=customXml/itemProps2.xml><?xml version="1.0" encoding="utf-8"?>
<ds:datastoreItem xmlns:ds="http://schemas.openxmlformats.org/officeDocument/2006/customXml" ds:itemID="{A74846BC-41DA-4277-A12E-C4936FC45955}"/>
</file>

<file path=customXml/itemProps3.xml><?xml version="1.0" encoding="utf-8"?>
<ds:datastoreItem xmlns:ds="http://schemas.openxmlformats.org/officeDocument/2006/customXml" ds:itemID="{F315A052-474A-44CA-8B88-F74695CC383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2025-08-11T14:18:13Z</dcterms:created>
  <dcterms:modified xsi:type="dcterms:W3CDTF">2025-08-11T14:18:23Z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