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9CF3B6-E5C1-4469-9B79-42BD75CE29CA}" v="1" dt="2025-11-04T22:12:03.7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7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1-04T22:12:03.739" v="0"/>
      <pc:docMkLst>
        <pc:docMk/>
      </pc:docMkLst>
      <pc:sldChg chg="add">
        <pc:chgData name="Dylan Breger" userId="9b3da09f-10fe-42ec-9aa5-9fa2a3e9cc20" providerId="ADAL" clId="{D81AFA50-692E-4678-A384-3793507736DC}" dt="2025-11-04T22:12:03.739" v="0"/>
        <pc:sldMkLst>
          <pc:docMk/>
          <pc:sldMk cId="1451960072" sldId="214747425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107318255820325E-2"/>
          <c:y val="0.19018769107070282"/>
          <c:w val="0.97378536348835931"/>
          <c:h val="0.7078277690893988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Short-Term ROAS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Helvetica normal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Offline Demand Conversion</c:v>
                </c:pt>
                <c:pt idx="1">
                  <c:v>Online Demand Conversion</c:v>
                </c:pt>
                <c:pt idx="2">
                  <c:v>Offline Demand Creation</c:v>
                </c:pt>
                <c:pt idx="3">
                  <c:v>Online Demand Creation</c:v>
                </c:pt>
              </c:strCache>
            </c:strRef>
          </c:cat>
          <c:val>
            <c:numRef>
              <c:f>Sheet1!$B$2:$B$5</c:f>
              <c:numCache>
                <c:formatCode>"$"#,##0.00</c:formatCode>
                <c:ptCount val="4"/>
                <c:pt idx="0">
                  <c:v>2.46</c:v>
                </c:pt>
                <c:pt idx="1">
                  <c:v>3.11</c:v>
                </c:pt>
                <c:pt idx="2">
                  <c:v>2.38</c:v>
                </c:pt>
                <c:pt idx="3">
                  <c:v>2.79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2B-4783-B349-7288EC0A066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Long-Term ROAS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Helvetica normal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Offline Demand Conversion</c:v>
                </c:pt>
                <c:pt idx="1">
                  <c:v>Online Demand Conversion</c:v>
                </c:pt>
                <c:pt idx="2">
                  <c:v>Offline Demand Creation</c:v>
                </c:pt>
                <c:pt idx="3">
                  <c:v>Online Demand Creation</c:v>
                </c:pt>
              </c:strCache>
            </c:strRef>
          </c:cat>
          <c:val>
            <c:numRef>
              <c:f>Sheet1!$C$2:$C$5</c:f>
              <c:numCache>
                <c:formatCode>"$"#,##0.00</c:formatCode>
                <c:ptCount val="4"/>
                <c:pt idx="0">
                  <c:v>0.24</c:v>
                </c:pt>
                <c:pt idx="1">
                  <c:v>0.18</c:v>
                </c:pt>
                <c:pt idx="2">
                  <c:v>1.04</c:v>
                </c:pt>
                <c:pt idx="3">
                  <c:v>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2B-4783-B349-7288EC0A06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121680751"/>
        <c:axId val="2121655311"/>
      </c:barChart>
      <c:catAx>
        <c:axId val="2121680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Helvetica "/>
                <a:ea typeface="+mn-ea"/>
                <a:cs typeface="+mn-cs"/>
              </a:defRPr>
            </a:pPr>
            <a:endParaRPr lang="en-US"/>
          </a:p>
        </c:txPr>
        <c:crossAx val="2121655311"/>
        <c:crosses val="autoZero"/>
        <c:auto val="1"/>
        <c:lblAlgn val="ctr"/>
        <c:lblOffset val="100"/>
        <c:noMultiLvlLbl val="0"/>
      </c:catAx>
      <c:valAx>
        <c:axId val="2121655311"/>
        <c:scaling>
          <c:orientation val="minMax"/>
        </c:scaling>
        <c:delete val="1"/>
        <c:axPos val="l"/>
        <c:numFmt formatCode="&quot;$&quot;#,##0.00" sourceLinked="1"/>
        <c:majorTickMark val="none"/>
        <c:minorTickMark val="none"/>
        <c:tickLblPos val="nextTo"/>
        <c:crossAx val="2121680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 normal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 norm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0E80A-3BBE-47A8-A4C2-E6914502796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30A1F-DF7E-4792-9112-4CFB9AD3C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812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56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47DEF-410C-B1C7-F747-C9CAFB127C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676A9-ECE6-AB7D-F9A3-61036D6F99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1F75D-E996-24A4-04B9-910AE02C3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0E5ED-A5B0-96F2-6439-D3BE4755B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EB16C-A7D4-EAB7-3BC0-8E08F7DB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6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80F2E-0FA3-43F3-18D5-E9682A09F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EF5D9-912E-08D1-8730-A1BDEE6AF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6590-2011-C22F-239A-464A1AFC9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D8ED4-EAC9-D654-148C-7CF7EA001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83246-C261-0C78-AB2E-348687AD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88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FAF397-7D42-86AD-1B41-4C4ACABD6D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99F995-3DFA-0A31-3842-177EAC76C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0F28C-2B35-FD61-0CE6-4AF48BC6C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0031A-5160-FF78-703C-D4B67B23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539D9-D46D-17D6-08D7-593DD636F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6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D4816-CF2F-D2AA-64C3-C8EE50CDC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56B5F-1558-EEA3-9EAE-B98BB1190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FE1DC-7C29-CA26-70D1-530A8D572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728ED-9500-60B6-6368-066AED018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62629-5E9A-0D33-D115-EFBEF0E2D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5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A1E64-3180-DEF5-D642-B1139C476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6BCB9-8278-2563-62AE-34CA4EFCB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256DA-36E3-7887-6EBF-AB82545A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B3C79-D8F8-2E9B-6EDF-95D9517B5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97F84-CD28-B701-C83F-043333141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54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0199E-B622-1B24-AA12-15036C1FC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AB5A2-A73E-6EEF-8A65-2140F20F15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B60A8-DC5E-56E4-5455-4C92D191C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41527-72C1-D021-923D-96042DE77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C820E7-B7B6-42C7-8561-99DC88AC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5EAE1B-EABF-BB0B-5C2F-5756C71CF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0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810BA-4C81-B57E-4081-C436E4FFC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C3119-FA32-D109-38FA-F9B624FF7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B9A008-1A70-B04F-8047-7A05C845C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0EE60A-B58E-5C73-96CF-D21BCDE670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4F4CBF-C95F-F4B6-6542-CA4EAEC3B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87CDEA-3171-837C-9187-5E470E8F1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417B4B-6EFD-8B66-ED39-5A9D69E2B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26DE09-FA12-E08C-4713-C2E243528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37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8A399-F69E-E867-0069-D1DED4071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F8EDD6-8DFE-DA5C-0509-BA6AE6E29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6CDA47-BF02-4AF9-F293-74C846F64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F4769A-57D1-A156-1AC8-6B6F40F31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72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15B151-7E33-042C-1E78-0A32D9862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A1319F-767C-378D-C319-8D525A796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994020-AECD-B6EA-60DE-1FCABDC7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43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CF547-D9EA-00BE-E882-D452451F3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34A44-3C08-F9BB-B2AC-55D510660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C7A45A-ECB0-1B93-5EC4-930EC5BA0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5A2B52-2A9F-4684-E590-EF8D6DFD4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18AA8F-DF2D-3DF2-A256-B93F9F359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4960B-4F97-90FF-E4B8-AABCAF22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4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1F6E2-BE48-82FC-7435-52D7A8625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BB15F6-0507-9771-B5C1-22ECFB9F1B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1D9160-5FC8-363A-526E-BB800D162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32276F-77B9-8416-27D2-F37A9B876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6F9E99-D43F-29D9-6B02-38B056A9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CB35AC-3842-B8C5-28E8-F572F6BD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3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B56931-FB99-C83B-BF26-3B353D234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CF916-3622-D961-C62B-EB795DEC4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B5DBC-F215-F117-FE51-17B65E34CA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80D49D-3784-4103-80A0-8F4A7685171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48045-6C6D-E24C-83A4-205A05C63D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C8446-15E8-ACA5-50AB-2EB98882CA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E550D2-249F-4D83-9C40-D26485962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5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rketingarchitects.com/research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chart" Target="../charts/chart1.xm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24F0B-0B7C-9A46-F737-AEFD17C86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2C61743-D2FB-4BA7-BB86-47F635BBE7DC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29B8C80E-1557-A838-5B79-4CD4844D0F4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4B097534-B01B-F434-D63C-3CB3ED4D90A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9ED1A4-2135-3102-EB1C-F4383F346FE0}"/>
              </a:ext>
            </a:extLst>
          </p:cNvPr>
          <p:cNvSpPr txBox="1"/>
          <p:nvPr/>
        </p:nvSpPr>
        <p:spPr>
          <a:xfrm>
            <a:off x="91171" y="6062584"/>
            <a:ext cx="121110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800" kern="100">
                <a:solidFill>
                  <a:srgbClr val="002060"/>
                </a:solidFill>
                <a:latin typeface="Helvetica" panose="020B0403020202020204" pitchFamily="34" charset="0"/>
              </a:rPr>
              <a:t>Marketing Architects / WARC, </a:t>
            </a:r>
            <a:r>
              <a:rPr lang="en-US" sz="800" i="1" kern="100">
                <a:solidFill>
                  <a:srgbClr val="002060"/>
                </a:solidFill>
                <a:latin typeface="Helvetica" panose="020B0403020202020204" pitchFamily="34" charset="0"/>
              </a:rPr>
              <a:t>TV as a full-funnel channel: An evidence-based guide to understanding television’s impact</a:t>
            </a:r>
            <a:r>
              <a:rPr lang="en-US" sz="800" kern="100">
                <a:solidFill>
                  <a:srgbClr val="002060"/>
                </a:solidFill>
                <a:latin typeface="Helvetica" panose="020B0403020202020204" pitchFamily="34" charset="0"/>
              </a:rPr>
              <a:t>, October 2025; Data sourced from BERA.ai. ROAS = return on ad spend. </a:t>
            </a:r>
            <a:r>
              <a:rPr lang="en-US" sz="800" b="1" kern="100">
                <a:solidFill>
                  <a:srgbClr val="002060"/>
                </a:solidFill>
                <a:latin typeface="Helvetica" panose="020B0403020202020204" pitchFamily="34" charset="0"/>
              </a:rPr>
              <a:t>Long-term multiplier = Total </a:t>
            </a:r>
            <a:r>
              <a:rPr lang="en-US" sz="800" b="1" kern="100">
                <a:solidFill>
                  <a:srgbClr val="002060"/>
                </a:solidFill>
                <a:latin typeface="Helvetica normal"/>
              </a:rPr>
              <a:t>ROAS </a:t>
            </a:r>
            <a:r>
              <a:rPr lang="en-US" sz="800" b="1" kern="100">
                <a:solidFill>
                  <a:srgbClr val="002060"/>
                </a:solidFill>
                <a:latin typeface="Helvetica normal"/>
                <a:cs typeface="Arial" panose="020B0604020202020204" pitchFamily="34" charset="0"/>
              </a:rPr>
              <a:t>÷ </a:t>
            </a:r>
            <a:r>
              <a:rPr lang="en-US" sz="800" b="1" kern="100">
                <a:solidFill>
                  <a:srgbClr val="002060"/>
                </a:solidFill>
                <a:latin typeface="Helvetica normal"/>
              </a:rPr>
              <a:t>Short-term </a:t>
            </a:r>
            <a:r>
              <a:rPr lang="en-US" sz="800" b="1" kern="100">
                <a:solidFill>
                  <a:srgbClr val="002060"/>
                </a:solidFill>
                <a:latin typeface="Helvetica" panose="020B0403020202020204" pitchFamily="34" charset="0"/>
              </a:rPr>
              <a:t>ROAS.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BB8B71AF-4C7E-C9D1-DB81-32B15E760841}"/>
              </a:ext>
            </a:extLst>
          </p:cNvPr>
          <p:cNvGraphicFramePr/>
          <p:nvPr/>
        </p:nvGraphicFramePr>
        <p:xfrm>
          <a:off x="698090" y="2164724"/>
          <a:ext cx="10658168" cy="3132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44B1CE29-2D53-E346-5994-DBD7C06F7DE0}"/>
              </a:ext>
            </a:extLst>
          </p:cNvPr>
          <p:cNvSpPr txBox="1"/>
          <p:nvPr/>
        </p:nvSpPr>
        <p:spPr>
          <a:xfrm>
            <a:off x="2039112" y="1779236"/>
            <a:ext cx="81137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ROAS Over Time: Brand vs. Performance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8139F35-28DC-EC79-2200-4C5878AC97C4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CA16DE1-EDBC-221D-BB16-86F448B69190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brand building insights</a:t>
            </a:r>
          </a:p>
        </p:txBody>
      </p:sp>
      <p:pic>
        <p:nvPicPr>
          <p:cNvPr id="23" name="Picture 2">
            <a:hlinkClick r:id="rId6"/>
            <a:extLst>
              <a:ext uri="{FF2B5EF4-FFF2-40B4-BE49-F238E27FC236}">
                <a16:creationId xmlns:a16="http://schemas.microsoft.com/office/drawing/2014/main" id="{AA2847E8-A5D8-4823-5028-DF5A6F8217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D10D17F-1A7E-82B5-9712-7D6AFC69CD0E}"/>
              </a:ext>
            </a:extLst>
          </p:cNvPr>
          <p:cNvSpPr/>
          <p:nvPr/>
        </p:nvSpPr>
        <p:spPr>
          <a:xfrm>
            <a:off x="0" y="0"/>
            <a:ext cx="3324225" cy="287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Return on Ad Spend: Brand vs.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Performance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A33430-4F98-68A2-580E-333844D624DC}"/>
              </a:ext>
            </a:extLst>
          </p:cNvPr>
          <p:cNvSpPr/>
          <p:nvPr/>
        </p:nvSpPr>
        <p:spPr>
          <a:xfrm>
            <a:off x="75405" y="440921"/>
            <a:ext cx="103227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Equity building delivers a higher return on spend than performance marketing across both online and offline channels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FED340C-DAFA-7F2D-D766-69D92DDEFBA5}"/>
              </a:ext>
            </a:extLst>
          </p:cNvPr>
          <p:cNvCxnSpPr>
            <a:cxnSpLocks/>
          </p:cNvCxnSpPr>
          <p:nvPr/>
        </p:nvCxnSpPr>
        <p:spPr>
          <a:xfrm>
            <a:off x="6096000" y="2550304"/>
            <a:ext cx="0" cy="2366526"/>
          </a:xfrm>
          <a:prstGeom prst="line">
            <a:avLst/>
          </a:prstGeom>
          <a:ln w="12700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FBB32B8C-5B3A-CD50-E052-FE511226ECA4}"/>
              </a:ext>
            </a:extLst>
          </p:cNvPr>
          <p:cNvSpPr txBox="1"/>
          <p:nvPr/>
        </p:nvSpPr>
        <p:spPr>
          <a:xfrm>
            <a:off x="2099008" y="2443812"/>
            <a:ext cx="2704442" cy="295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rgbClr val="1B1464"/>
                </a:solidFill>
                <a:latin typeface="Helvetica normal"/>
              </a:rPr>
              <a:t>Performance Marketing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44A5AB-D643-60A2-E75E-2D765E6AA113}"/>
              </a:ext>
            </a:extLst>
          </p:cNvPr>
          <p:cNvSpPr txBox="1"/>
          <p:nvPr/>
        </p:nvSpPr>
        <p:spPr>
          <a:xfrm>
            <a:off x="7278999" y="2443812"/>
            <a:ext cx="27044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rgbClr val="1B1464"/>
                </a:solidFill>
                <a:latin typeface="Helvetica normal"/>
              </a:rPr>
              <a:t>Equity-Led Marketing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A537E7B-0394-2A8C-702D-073DF41438F8}"/>
              </a:ext>
            </a:extLst>
          </p:cNvPr>
          <p:cNvSpPr txBox="1"/>
          <p:nvPr/>
        </p:nvSpPr>
        <p:spPr>
          <a:xfrm>
            <a:off x="1422326" y="3107156"/>
            <a:ext cx="1387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rgbClr val="1B1464"/>
                </a:solidFill>
                <a:latin typeface="Helvetica normal"/>
              </a:rPr>
              <a:t>$2.70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75FF516-D010-416F-7A80-1103CECE5B05}"/>
              </a:ext>
            </a:extLst>
          </p:cNvPr>
          <p:cNvSpPr txBox="1"/>
          <p:nvPr/>
        </p:nvSpPr>
        <p:spPr>
          <a:xfrm>
            <a:off x="4044514" y="2777409"/>
            <a:ext cx="1387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rgbClr val="1B1464"/>
                </a:solidFill>
                <a:latin typeface="Helvetica normal"/>
              </a:rPr>
              <a:t>$3.29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E1BCBDB-E048-46FF-EBF0-DCEC1DE51209}"/>
              </a:ext>
            </a:extLst>
          </p:cNvPr>
          <p:cNvSpPr txBox="1"/>
          <p:nvPr/>
        </p:nvSpPr>
        <p:spPr>
          <a:xfrm>
            <a:off x="6624861" y="2707569"/>
            <a:ext cx="1387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rgbClr val="1B1464"/>
                </a:solidFill>
                <a:latin typeface="Helvetica normal"/>
              </a:rPr>
              <a:t>$3.42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810373-1497-722B-EE55-5962A14DB128}"/>
              </a:ext>
            </a:extLst>
          </p:cNvPr>
          <p:cNvSpPr txBox="1"/>
          <p:nvPr/>
        </p:nvSpPr>
        <p:spPr>
          <a:xfrm>
            <a:off x="9221908" y="2596603"/>
            <a:ext cx="1387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rgbClr val="1B1464"/>
                </a:solidFill>
                <a:latin typeface="Helvetica normal"/>
              </a:rPr>
              <a:t>$3.58</a:t>
            </a:r>
          </a:p>
        </p:txBody>
      </p:sp>
      <p:sp>
        <p:nvSpPr>
          <p:cNvPr id="7" name="TextBox 6">
            <a:hlinkClick r:id="rId8"/>
            <a:extLst>
              <a:ext uri="{FF2B5EF4-FFF2-40B4-BE49-F238E27FC236}">
                <a16:creationId xmlns:a16="http://schemas.microsoft.com/office/drawing/2014/main" id="{25BA7BCA-2993-814A-B056-4BC97B25010C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Marketing Architects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2983F6-EFAD-4C68-F03C-9120A2544141}"/>
              </a:ext>
            </a:extLst>
          </p:cNvPr>
          <p:cNvSpPr/>
          <p:nvPr/>
        </p:nvSpPr>
        <p:spPr>
          <a:xfrm>
            <a:off x="553438" y="5701883"/>
            <a:ext cx="11085121" cy="314405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49EE5C-71AF-DEF2-4A3E-419BACCF5F7E}"/>
              </a:ext>
            </a:extLst>
          </p:cNvPr>
          <p:cNvSpPr txBox="1"/>
          <p:nvPr/>
        </p:nvSpPr>
        <p:spPr>
          <a:xfrm>
            <a:off x="3999606" y="5371426"/>
            <a:ext cx="419278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u="sng">
                <a:solidFill>
                  <a:srgbClr val="1B1464"/>
                </a:solidFill>
                <a:latin typeface="Helvetica" panose="020B0403020202020204" pitchFamily="34" charset="0"/>
              </a:rPr>
              <a:t>Long-Term Multiplier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76F894-FA5D-4669-430B-613957BF2217}"/>
              </a:ext>
            </a:extLst>
          </p:cNvPr>
          <p:cNvSpPr txBox="1"/>
          <p:nvPr/>
        </p:nvSpPr>
        <p:spPr>
          <a:xfrm>
            <a:off x="9568681" y="5689808"/>
            <a:ext cx="829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1B1464"/>
                </a:solidFill>
                <a:latin typeface="Helvetica" panose="020B0403020202020204" pitchFamily="34" charset="0"/>
              </a:rPr>
              <a:t>1.3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340FCD-3121-C205-426E-AD42023B8E65}"/>
              </a:ext>
            </a:extLst>
          </p:cNvPr>
          <p:cNvSpPr txBox="1"/>
          <p:nvPr/>
        </p:nvSpPr>
        <p:spPr>
          <a:xfrm>
            <a:off x="4302735" y="5689808"/>
            <a:ext cx="829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1B1464"/>
                </a:solidFill>
                <a:latin typeface="Helvetica" panose="020B0403020202020204" pitchFamily="34" charset="0"/>
              </a:rPr>
              <a:t>1.05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1408EC-91B1-9832-B9CB-B304C7E463DD}"/>
              </a:ext>
            </a:extLst>
          </p:cNvPr>
          <p:cNvSpPr txBox="1"/>
          <p:nvPr/>
        </p:nvSpPr>
        <p:spPr>
          <a:xfrm>
            <a:off x="6904003" y="5689808"/>
            <a:ext cx="829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1B1464"/>
                </a:solidFill>
                <a:latin typeface="Helvetica" panose="020B0403020202020204" pitchFamily="34" charset="0"/>
              </a:rPr>
              <a:t>1.4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1D7107A-AA8C-008C-1CAD-27DA3411DC58}"/>
              </a:ext>
            </a:extLst>
          </p:cNvPr>
          <p:cNvSpPr txBox="1"/>
          <p:nvPr/>
        </p:nvSpPr>
        <p:spPr>
          <a:xfrm>
            <a:off x="1701468" y="5689808"/>
            <a:ext cx="829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1B1464"/>
                </a:solidFill>
                <a:latin typeface="Helvetica" panose="020B0403020202020204" pitchFamily="34" charset="0"/>
              </a:rPr>
              <a:t>1.1</a:t>
            </a:r>
          </a:p>
        </p:txBody>
      </p:sp>
    </p:spTree>
    <p:extLst>
      <p:ext uri="{BB962C8B-B14F-4D97-AF65-F5344CB8AC3E}">
        <p14:creationId xmlns:p14="http://schemas.microsoft.com/office/powerpoint/2010/main" val="1451960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39B943C-FE9F-41CA-B1E4-7ED21E01EFF5}"/>
</file>

<file path=customXml/itemProps2.xml><?xml version="1.0" encoding="utf-8"?>
<ds:datastoreItem xmlns:ds="http://schemas.openxmlformats.org/officeDocument/2006/customXml" ds:itemID="{87E9484E-F4C2-4D99-BC0D-A96266385FA1}"/>
</file>

<file path=customXml/itemProps3.xml><?xml version="1.0" encoding="utf-8"?>
<ds:datastoreItem xmlns:ds="http://schemas.openxmlformats.org/officeDocument/2006/customXml" ds:itemID="{C7E1ACD6-C040-4811-B88C-28735A33D093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122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normal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2025-11-04T22:10:42Z</dcterms:created>
  <dcterms:modified xsi:type="dcterms:W3CDTF">2025-11-04T22:12:12Z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