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5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2A7E61-AADE-40E0-8696-BA1945202486}" v="1" dt="2025-08-10T20:57:42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C2A7E61-AADE-40E0-8696-BA1945202486}"/>
    <pc:docChg chg="addSld modSld">
      <pc:chgData name="Dylan Breger" userId="9b3da09f-10fe-42ec-9aa5-9fa2a3e9cc20" providerId="ADAL" clId="{AC2A7E61-AADE-40E0-8696-BA1945202486}" dt="2025-08-10T20:57:42.744" v="0"/>
      <pc:docMkLst>
        <pc:docMk/>
      </pc:docMkLst>
      <pc:sldChg chg="add">
        <pc:chgData name="Dylan Breger" userId="9b3da09f-10fe-42ec-9aa5-9fa2a3e9cc20" providerId="ADAL" clId="{AC2A7E61-AADE-40E0-8696-BA1945202486}" dt="2025-08-10T20:57:42.744" v="0"/>
        <pc:sldMkLst>
          <pc:docMk/>
          <pc:sldMk cId="1437572725" sldId="214737656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58013140741663"/>
          <c:y val="4.5665643703367509E-2"/>
          <c:w val="0.62128178059804728"/>
          <c:h val="0.9004644161474084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Pay TV</c:v>
                </c:pt>
              </c:strCache>
            </c:strRef>
          </c:tx>
          <c:dPt>
            <c:idx val="0"/>
            <c:bubble3D val="0"/>
            <c:spPr>
              <a:solidFill>
                <a:srgbClr val="1B146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F5-4BAB-8035-F7007D1DD9ED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9F5-4BAB-8035-F7007D1DD9ED}"/>
              </c:ext>
            </c:extLst>
          </c:dPt>
          <c:dPt>
            <c:idx val="2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F5-4BAB-8035-F7007D1DD9ED}"/>
              </c:ext>
            </c:extLst>
          </c:dPt>
          <c:dPt>
            <c:idx val="3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D9F5-4BAB-8035-F7007D1DD9ED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F949-4A2D-9B88-F9C401857875}"/>
              </c:ext>
            </c:extLst>
          </c:dPt>
          <c:dPt>
            <c:idx val="5"/>
            <c:bubble3D val="0"/>
            <c:spPr>
              <a:solidFill>
                <a:srgbClr val="A343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949-4A2D-9B88-F9C40185787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F5-4BAB-8035-F7007D1DD9ED}"/>
                </c:ext>
              </c:extLst>
            </c:dLbl>
            <c:dLbl>
              <c:idx val="1"/>
              <c:layout>
                <c:manualLayout>
                  <c:x val="-9.5240684689462188E-2"/>
                  <c:y val="0.1227151007663307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F5-4BAB-8035-F7007D1DD9ED}"/>
                </c:ext>
              </c:extLst>
            </c:dLbl>
            <c:dLbl>
              <c:idx val="2"/>
              <c:layout>
                <c:manualLayout>
                  <c:x val="-0.16726909931712322"/>
                  <c:y val="0.1371933761182254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738414050919528"/>
                      <c:h val="0.278608596709267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9F5-4BAB-8035-F7007D1DD9ED}"/>
                </c:ext>
              </c:extLst>
            </c:dLbl>
            <c:dLbl>
              <c:idx val="3"/>
              <c:layout>
                <c:manualLayout>
                  <c:x val="-0.14935049176570508"/>
                  <c:y val="-0.2132453721187886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F5-4BAB-8035-F7007D1DD9ED}"/>
                </c:ext>
              </c:extLst>
            </c:dLbl>
            <c:dLbl>
              <c:idx val="4"/>
              <c:layout>
                <c:manualLayout>
                  <c:x val="0.23691175181842083"/>
                  <c:y val="-0.156174858462475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1" i="0" u="none" strike="noStrike" kern="1200" baseline="0">
                      <a:solidFill>
                        <a:srgbClr val="1B1464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529853110696156"/>
                      <c:h val="0.195951907292802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F949-4A2D-9B88-F9C4018578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Pay via App</c:v>
                </c:pt>
                <c:pt idx="1">
                  <c:v>Pay via Both*</c:v>
                </c:pt>
                <c:pt idx="2">
                  <c:v>Pay via vMVPD</c:v>
                </c:pt>
                <c:pt idx="3">
                  <c:v>Digital Only</c:v>
                </c:pt>
                <c:pt idx="4">
                  <c:v>Pay via Hardware</c:v>
                </c:pt>
                <c:pt idx="5">
                  <c:v>Over-the-Air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2.7300000000000001E-2</c:v>
                </c:pt>
                <c:pt idx="1">
                  <c:v>9.7199999999999995E-2</c:v>
                </c:pt>
                <c:pt idx="2">
                  <c:v>0.12</c:v>
                </c:pt>
                <c:pt idx="3">
                  <c:v>0.25069999999999998</c:v>
                </c:pt>
                <c:pt idx="4">
                  <c:v>0.34970000000000001</c:v>
                </c:pt>
                <c:pt idx="5">
                  <c:v>0.155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F5-4BAB-8035-F7007D1DD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3D58-0595-CA39-AF96-C5706DE8C7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BE959-0B34-D5F2-4B95-AD98DE2C8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6D427-6983-424E-CBDC-98C60D0B6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EADA1-2087-0381-2331-3A1422202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C8FEB-2D6A-8E7C-98CD-EFA5C0093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7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F6283-45BC-BFE8-1FEA-E2EEC008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BC968-D6E5-3D6E-A40E-DFF80FA34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6F363-2ADE-C0B1-727C-69E24D813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D5402-396C-1801-8E3B-5F068536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FF736-44D3-2541-204A-915FD493B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05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C42551-3E45-BCB1-3168-359227E8AD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30F68-D3CF-E3AA-ED8A-6BEDEB292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A93B8-FCB0-482C-04B8-5E18116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783AA-9002-DED7-CAD3-481165B69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6DC00-8299-9CBE-545F-C53AE063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0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41EF-3123-142C-4A63-E23143998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190A-3984-0115-8682-29F5C77EAD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D61C6-2C42-7BD0-BE45-DE9305E48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953FB-F39C-7B7D-C061-253C0591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B8776-83BB-B175-643D-237E541E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68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02D8F-C270-D751-FB1D-121699ACE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7380C-5AA4-B6B8-CD3C-FFCF38377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34531-104D-DAEA-2C42-4F9BBC27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78B47-133E-EEAA-7FA8-81F2CF6B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84551-A821-8140-2BEF-096929A87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3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2562A-5424-F9F0-FAC2-5518FA586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A330A-0EB9-6813-2762-BDB1974B31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130B9D-DE6B-DA3E-5FA4-B892990C7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F418A7-474C-69CB-F771-56B853284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628A0-F203-6C00-E42C-E99D4CD36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2D823-985A-2F89-18A8-9C6B28891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5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C7CF-6E74-5D95-420E-EDBA9E547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D0BFC-4354-8F53-5EC8-3984FDF64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D7A3C4-30FF-352B-9ACA-CF8766CA0E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37288-D645-08BE-463D-A7629EA0C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44A38C-2F9C-BCDF-97C9-638F23601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E70F0-4C55-D3A5-1765-D1D968EEB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139AF6-255D-9D4F-1009-74EEE0435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D1309E-59E6-E955-3F5C-D5AA50E9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9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055D4-AD43-B995-A642-09FB34BD8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FE0648-58BC-7928-D354-8DFC209E9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445461-9F6C-DF70-66D1-68A759E5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647EFF-E18B-0A23-0E44-CCA8A1854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6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CEE718-5E5F-7ADB-DD33-B6FDD2005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10C6E3-3E47-E271-672F-6C6BA9DE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643403-6596-895F-8E15-D1E5010EA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2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06E35-ADB1-1A9E-E7C2-53D1603D4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58119-C2CA-BC8C-81CE-AF90FFB6B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31764-6E24-F6EB-E051-63B398F75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FE0FE-0601-0B46-3A80-304C509C9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73074E-CFFB-446F-35D5-BCEF7C3B8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A87CE-B196-0111-57DE-8484EEABD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3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16E2D-D597-8709-6AA2-616ECC7BC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B9C100-4BBE-1703-2018-58BC9AB029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5576E5-F1EF-AD98-F1C4-1CD887615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EF523C-721B-A4F3-3012-394FB28FC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FAB21-E769-309F-44F0-926F0DE6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7D684-5B2A-1B54-5907-21278801B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78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6B2D3F-A59E-CE45-B401-6F3197AB3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DC569D-6D8B-94BF-F494-0D7DB08D9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C9BFC-A637-6975-252F-65361B32D6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D97E01-0BBC-4E88-93CD-F6B1457FEB98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CBB6D-DDAB-53F9-FEC7-9BEA0778C3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DDF5A-638A-2085-632C-5323C080A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FDFA3-3D88-495F-BD70-8BC1017B93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7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4BC495-4126-D814-22EE-45D554A5517D}"/>
              </a:ext>
            </a:extLst>
          </p:cNvPr>
          <p:cNvSpPr/>
          <p:nvPr/>
        </p:nvSpPr>
        <p:spPr>
          <a:xfrm>
            <a:off x="0" y="1765230"/>
            <a:ext cx="12191999" cy="5103920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BB12D2-9283-267A-3BD4-AAC1A35097FF}"/>
              </a:ext>
            </a:extLst>
          </p:cNvPr>
          <p:cNvSpPr txBox="1"/>
          <p:nvPr/>
        </p:nvSpPr>
        <p:spPr>
          <a:xfrm>
            <a:off x="563962" y="1807334"/>
            <a:ext cx="1106407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Pay TV </a:t>
            </a:r>
            <a:r>
              <a:rPr kumimoji="0" lang="en-US" sz="1800" b="1" i="0" u="sng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Acces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 Methods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respondents by Pay TV access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007B49-4610-4EE7-23D3-434A1A190A26}"/>
              </a:ext>
            </a:extLst>
          </p:cNvPr>
          <p:cNvSpPr/>
          <p:nvPr/>
        </p:nvSpPr>
        <p:spPr>
          <a:xfrm>
            <a:off x="0" y="0"/>
            <a:ext cx="2130357" cy="32837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Pay TV Access by Platform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CFA275-8819-0434-E414-D9B3DA93AA4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7354ECF-A017-0EEA-0313-0897AB49767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6D59D88-E646-C11C-07FD-4A0FE1AC449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0CD6E05D-E727-3720-9AA3-C4175C73DE46}"/>
              </a:ext>
            </a:extLst>
          </p:cNvPr>
          <p:cNvGraphicFramePr/>
          <p:nvPr/>
        </p:nvGraphicFramePr>
        <p:xfrm>
          <a:off x="2758283" y="2335565"/>
          <a:ext cx="6675435" cy="4149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Rectangle 17">
            <a:extLst>
              <a:ext uri="{FF2B5EF4-FFF2-40B4-BE49-F238E27FC236}">
                <a16:creationId xmlns:a16="http://schemas.microsoft.com/office/drawing/2014/main" id="{EBF11DCA-1E3F-0041-EB56-60CF6A94A498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Half of subscribers now access their Pay TV content through an internet connection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C7C48E-761F-561B-22FC-EB53139F0639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video consumption insights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A1C278-1926-F736-A6E3-256584240A0A}"/>
              </a:ext>
            </a:extLst>
          </p:cNvPr>
          <p:cNvSpPr txBox="1"/>
          <p:nvPr/>
        </p:nvSpPr>
        <p:spPr>
          <a:xfrm>
            <a:off x="390617" y="6318936"/>
            <a:ext cx="1153891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ARF DASH Study, full year 2024. </a:t>
            </a:r>
            <a:r>
              <a:rPr lang="en-US" sz="900">
                <a:solidFill>
                  <a:srgbClr val="1B1464"/>
                </a:solidFill>
                <a:latin typeface="Helvetica" panose="020B0403020202020204" pitchFamily="34" charset="0"/>
              </a:rPr>
              <a:t>Reception Tree variables;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Based on household weighting. *Pay via app and hardware.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8" name="Picture 2">
            <a:hlinkClick r:id="rId5"/>
            <a:extLst>
              <a:ext uri="{FF2B5EF4-FFF2-40B4-BE49-F238E27FC236}">
                <a16:creationId xmlns:a16="http://schemas.microsoft.com/office/drawing/2014/main" id="{1B942A47-D065-A81F-B40B-00F18967C5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7572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B81063E-BC4E-43DD-A2B8-A3FECB65B14A}"/>
</file>

<file path=customXml/itemProps2.xml><?xml version="1.0" encoding="utf-8"?>
<ds:datastoreItem xmlns:ds="http://schemas.openxmlformats.org/officeDocument/2006/customXml" ds:itemID="{727E03D3-09B1-42CD-A779-1329D4ED9F31}"/>
</file>

<file path=customXml/itemProps3.xml><?xml version="1.0" encoding="utf-8"?>
<ds:datastoreItem xmlns:ds="http://schemas.openxmlformats.org/officeDocument/2006/customXml" ds:itemID="{D283BF14-F1AD-49CC-BD6E-5B82FFC6CCA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2025-08-10T20:57:41Z</dcterms:created>
  <dcterms:modified xsi:type="dcterms:W3CDTF">2025-08-10T20:58:01Z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