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F6474-667F-4087-9755-D2E366B11331}" v="1" dt="2025-03-04T20:32:30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9EF6474-667F-4087-9755-D2E366B11331}"/>
    <pc:docChg chg="addSld modSld">
      <pc:chgData name="Dylan Breger" userId="9b3da09f-10fe-42ec-9aa5-9fa2a3e9cc20" providerId="ADAL" clId="{79EF6474-667F-4087-9755-D2E366B11331}" dt="2025-03-04T20:32:30.302" v="0"/>
      <pc:docMkLst>
        <pc:docMk/>
      </pc:docMkLst>
      <pc:sldChg chg="add">
        <pc:chgData name="Dylan Breger" userId="9b3da09f-10fe-42ec-9aa5-9fa2a3e9cc20" providerId="ADAL" clId="{79EF6474-667F-4087-9755-D2E366B11331}" dt="2025-03-04T20:32:30.302" v="0"/>
        <pc:sldMkLst>
          <pc:docMk/>
          <pc:sldMk cId="3486385898" sldId="214737648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8833213377417"/>
          <c:y val="5.536482548332268E-2"/>
          <c:w val="0.68731017658939486"/>
          <c:h val="0.934127170279738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Other</c:v>
                </c:pt>
                <c:pt idx="1">
                  <c:v>Platforms' Attribution</c:v>
                </c:pt>
                <c:pt idx="2">
                  <c:v>Internal Multitouch Attribution</c:v>
                </c:pt>
                <c:pt idx="3">
                  <c:v>Third-Party Multitouch Attribution</c:v>
                </c:pt>
                <c:pt idx="4">
                  <c:v>Incrementality Lift Testing</c:v>
                </c:pt>
                <c:pt idx="5">
                  <c:v>Web Analytics</c:v>
                </c:pt>
                <c:pt idx="6">
                  <c:v>Media Mix Modeling (MMM)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7.0000000000000001E-3</c:v>
                </c:pt>
                <c:pt idx="1">
                  <c:v>0.06</c:v>
                </c:pt>
                <c:pt idx="2">
                  <c:v>0.114</c:v>
                </c:pt>
                <c:pt idx="3">
                  <c:v>0.11700000000000001</c:v>
                </c:pt>
                <c:pt idx="4">
                  <c:v>0.19900000000000001</c:v>
                </c:pt>
                <c:pt idx="5">
                  <c:v>0.20200000000000001</c:v>
                </c:pt>
                <c:pt idx="6">
                  <c:v>0.30099999999999999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45-4436-9138-046A75821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9"/>
        <c:axId val="1490495119"/>
        <c:axId val="1490479759"/>
      </c:barChart>
      <c:catAx>
        <c:axId val="14904951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90479759"/>
        <c:crosses val="autoZero"/>
        <c:auto val="1"/>
        <c:lblAlgn val="ctr"/>
        <c:lblOffset val="100"/>
        <c:noMultiLvlLbl val="0"/>
      </c:catAx>
      <c:valAx>
        <c:axId val="149047975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9049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636F-7FAF-8741-5F93-210B73652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B6275-E55A-4C2F-787B-0BE84B31F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84013-01E0-65AF-5919-4318E70D6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ED09B-F37A-95F7-0812-41810F0B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7CF04-3C57-CB79-5036-2BB0E68E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8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6EAA8-EC97-B72D-D254-DE7BC90CA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F9AFED-AC91-6525-CC7A-AE7B872BA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73A22-FF0D-2A59-0BFA-6811DED8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6951B-A3B9-A2B6-D514-1A202BDA7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9FE6F-374D-4A94-F0FE-C5B936801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8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6B4622-24EC-186A-B111-763D387DF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42406-124B-016A-C382-384E12C03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6E2B4-C2F6-23C3-9430-EED027F2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C4967-F3B6-7A61-8918-539B25EA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274BD-53B1-C6E5-CD11-D727E7CD9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B552-7761-31B2-F4B9-DC95524F1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A7C24-701D-E65D-13D2-7CE5514E9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ECDB2-4E45-0556-283B-1F468480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EB875-E197-B438-1483-7F43D35C5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DE2AF-5F01-73F1-6376-6831EC8C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5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58304-8DDC-0191-716B-6A1C3D23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C214F-CFAF-3061-C959-A68014DF3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87DC2-F56F-D3D7-84DD-6A683DBF9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6A9FD-30A7-1F81-2C4E-164A26FC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B8C5E-B648-9E0C-EA6A-2CA5204DC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129D6-4B06-395A-90AC-A57CE0137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A7417-7D7B-D44C-CBD3-DC91BE6C8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FFF9B-71BB-6257-8839-51D2E4372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44BE0-F18A-2EFD-1F6C-1003313A3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2B2BC-4FF6-C82B-53C4-78E7493F3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71891-4D93-CCD0-C664-2443EA0C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3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7ED8A-58D1-F655-BDFC-C7BD68D67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2FB53-B92C-AD75-412C-660A2E26C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3E3A5-FCF3-36AA-D80E-124840530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0D67E8-C4BD-FE27-5CE2-D6A93FF94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AEC5A7-334C-0DF2-63E7-CA4E880C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2F5CE3-65ED-EC23-DA12-CC4A296A2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9322AA-5E74-D78E-857D-790381A81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DC9731-1CED-7448-6D08-A1F29580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33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940D5-17E5-59E0-982F-70702A2B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3F938-1CF1-79EC-0CB7-29C425FA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AB223-49B7-E075-6A1E-22FFB67B6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C0338-45C8-6391-AA6C-6D86E379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0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54CA81-1AFC-4634-3346-48F153585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C663A9-20A6-49F9-3BD9-2CD9CD7DC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DEE54-3D58-C453-2911-4588BDCF5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7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7EDF-03E4-6FCB-C8F3-A9D082843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78081-FEF1-C38C-2827-3C9D82715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6F324-BD6C-5022-F701-FC2E552C4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65056-AEAF-7D8A-0A3E-EE067FC2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86016-FD36-8FA6-A842-27812B3D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7911C-835F-061D-34FB-01F3871DA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8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67055-59A3-497D-A76D-B2EC25D1D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44EFE3-104C-0EEC-889D-6FCFB1240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9B6F1-FFA8-AEED-FBAB-9F82FEA33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54325-5DEF-A051-67D0-4CF2856E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A25A9-6B30-CDC2-CAE9-E4B9E0A4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B7A24-8661-0452-FEF1-5E1E7305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5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6DABA4-E62B-0287-BEC9-8CF75992E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DD9E9-9121-9AD4-454E-3C8BFB58B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2A00C-75AB-4660-944D-8177AF7B0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C4B8B1-6392-46CE-AE60-B98EF2E28D6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00772-17A0-3BFE-2315-B5DF0A3D72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3157E-BC1D-B636-61AF-2E6A51C37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78E4F7-BAEB-4E47-ACBB-02BCDBD66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A16DBA-8FBA-3730-E0C3-7F98441F768F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4A652DE-F1F1-C6F9-530B-0CD4493C792B}"/>
              </a:ext>
            </a:extLst>
          </p:cNvPr>
          <p:cNvGraphicFramePr/>
          <p:nvPr/>
        </p:nvGraphicFramePr>
        <p:xfrm>
          <a:off x="145897" y="2411173"/>
          <a:ext cx="11900205" cy="3734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2F1BFB9-FB13-2CB9-B23C-04694F079207}"/>
              </a:ext>
            </a:extLst>
          </p:cNvPr>
          <p:cNvSpPr txBox="1"/>
          <p:nvPr/>
        </p:nvSpPr>
        <p:spPr>
          <a:xfrm>
            <a:off x="483206" y="6325232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Snap and EMARKETER Survey,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 Measurement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2024. Note: n=282. 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Based on July 2024 survey of U.S. marketers.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CFE084-A19C-EAC4-550A-80E9ECE0F630}"/>
              </a:ext>
            </a:extLst>
          </p:cNvPr>
          <p:cNvSpPr txBox="1"/>
          <p:nvPr/>
        </p:nvSpPr>
        <p:spPr>
          <a:xfrm>
            <a:off x="0" y="1857287"/>
            <a:ext cx="1219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Types of Measurement Marketers Believe is Best at Identifying Drivers of Business Value or Outcomes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U.S. marketers</a:t>
            </a:r>
            <a:endParaRPr kumimoji="0" lang="en-US" sz="18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2725B9-3540-66F9-BB5D-629D71B0E155}"/>
              </a:ext>
            </a:extLst>
          </p:cNvPr>
          <p:cNvSpPr/>
          <p:nvPr/>
        </p:nvSpPr>
        <p:spPr>
          <a:xfrm>
            <a:off x="0" y="0"/>
            <a:ext cx="2568102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Outcomes Measurement Types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9C35E0-63B3-B686-0383-6F4F09EC205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E1B300A-1A02-83AF-6435-5EB8BA2D72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732615A-AF68-BE12-41B8-BB9FF73CE0D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9D14DC-3275-2150-D3C3-30092510BD73}"/>
              </a:ext>
            </a:extLst>
          </p:cNvPr>
          <p:cNvSpPr/>
          <p:nvPr/>
        </p:nvSpPr>
        <p:spPr>
          <a:xfrm>
            <a:off x="124717" y="527717"/>
            <a:ext cx="1001150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Marketers view media mix modeling (MMM) as the top method for measuring business drivers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B9EF71DD-31EF-A8F4-3CDB-9857FF030B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719F177-E6C1-EB9F-A9C5-97D35102F60F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</p:spTree>
    <p:extLst>
      <p:ext uri="{BB962C8B-B14F-4D97-AF65-F5344CB8AC3E}">
        <p14:creationId xmlns:p14="http://schemas.microsoft.com/office/powerpoint/2010/main" val="3486385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2E48C1-4BCA-43F2-B110-6EEECA61178A}"/>
</file>

<file path=customXml/itemProps2.xml><?xml version="1.0" encoding="utf-8"?>
<ds:datastoreItem xmlns:ds="http://schemas.openxmlformats.org/officeDocument/2006/customXml" ds:itemID="{7FEFDE9A-1C74-45A6-B326-D60F0C0AE1FC}"/>
</file>

<file path=customXml/itemProps3.xml><?xml version="1.0" encoding="utf-8"?>
<ds:datastoreItem xmlns:ds="http://schemas.openxmlformats.org/officeDocument/2006/customXml" ds:itemID="{66156626-3906-48D1-80E4-8ABCA1BE4C1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2025-03-04T20:32:09Z</dcterms:created>
  <dcterms:modified xsi:type="dcterms:W3CDTF">2025-03-04T20:32:40Z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