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5D416D-CE70-4720-B3D0-D25F0F1A4176}" v="1" dt="2025-03-31T20:53:57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B5D416D-CE70-4720-B3D0-D25F0F1A4176}"/>
    <pc:docChg chg="addSld modSld">
      <pc:chgData name="Dylan Breger" userId="9b3da09f-10fe-42ec-9aa5-9fa2a3e9cc20" providerId="ADAL" clId="{FB5D416D-CE70-4720-B3D0-D25F0F1A4176}" dt="2025-03-31T20:53:57.041" v="0"/>
      <pc:docMkLst>
        <pc:docMk/>
      </pc:docMkLst>
      <pc:sldChg chg="add">
        <pc:chgData name="Dylan Breger" userId="9b3da09f-10fe-42ec-9aa5-9fa2a3e9cc20" providerId="ADAL" clId="{FB5D416D-CE70-4720-B3D0-D25F0F1A4176}" dt="2025-03-31T20:53:57.041" v="0"/>
        <pc:sldMkLst>
          <pc:docMk/>
          <pc:sldMk cId="1334101116" sldId="214747400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70004886470444"/>
          <c:y val="0.11791297347956251"/>
          <c:w val="0.49273285628272789"/>
          <c:h val="0.872448652825232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Identifying the most up-to-date customer information</c:v>
                </c:pt>
                <c:pt idx="1">
                  <c:v>Creating well-defined identity rules, customized to our business needs, to be applied consistently across every consumer interaction and collaborative partnership</c:v>
                </c:pt>
                <c:pt idx="2">
                  <c:v>Improving our ability to leverage the cloud across business lines</c:v>
                </c:pt>
                <c:pt idx="3">
                  <c:v>Unifying fragmented custoemr data across the customer journey</c:v>
                </c:pt>
                <c:pt idx="4">
                  <c:v>Connecting data across different brands within our parent organization</c:v>
                </c:pt>
                <c:pt idx="5">
                  <c:v>Minimizing redunancies in customer data at the individual and household levels</c:v>
                </c:pt>
                <c:pt idx="6">
                  <c:v>Connecting siloed data storage and processing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0.48</c:v>
                </c:pt>
                <c:pt idx="1">
                  <c:v>0.45</c:v>
                </c:pt>
                <c:pt idx="2">
                  <c:v>0.45</c:v>
                </c:pt>
                <c:pt idx="3">
                  <c:v>0.45</c:v>
                </c:pt>
                <c:pt idx="4">
                  <c:v>0.44</c:v>
                </c:pt>
                <c:pt idx="5">
                  <c:v>0.41</c:v>
                </c:pt>
                <c:pt idx="6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6-4745-93D7-D6858167F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Able to do today / plans to do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Identifying the most up-to-date customer information</c:v>
                </c:pt>
                <c:pt idx="1">
                  <c:v>Creating well-defined identity rules, customized to our business needs, to be applied consistently across every consumer interaction and collaborative partnership</c:v>
                </c:pt>
                <c:pt idx="2">
                  <c:v>Improving our ability to leverage the cloud across business lines</c:v>
                </c:pt>
                <c:pt idx="3">
                  <c:v>Unifying fragmented custoemr data across the customer journey</c:v>
                </c:pt>
                <c:pt idx="4">
                  <c:v>Connecting data across different brands within our parent organization</c:v>
                </c:pt>
                <c:pt idx="5">
                  <c:v>Minimizing redunancies in customer data at the individual and household levels</c:v>
                </c:pt>
                <c:pt idx="6">
                  <c:v>Connecting siloed data storage and processing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0.18</c:v>
                </c:pt>
                <c:pt idx="1">
                  <c:v>0.25</c:v>
                </c:pt>
                <c:pt idx="2">
                  <c:v>0.21</c:v>
                </c:pt>
                <c:pt idx="3">
                  <c:v>0.16</c:v>
                </c:pt>
                <c:pt idx="4">
                  <c:v>0.17</c:v>
                </c:pt>
                <c:pt idx="5">
                  <c:v>0.19</c:v>
                </c:pt>
                <c:pt idx="6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A6-4745-93D7-D6858167F3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747912063"/>
        <c:axId val="747914943"/>
      </c:barChart>
      <c:catAx>
        <c:axId val="74791206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747914943"/>
        <c:crosses val="autoZero"/>
        <c:auto val="1"/>
        <c:lblAlgn val="ctr"/>
        <c:lblOffset val="100"/>
        <c:noMultiLvlLbl val="0"/>
      </c:catAx>
      <c:valAx>
        <c:axId val="74791494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747912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Heebo" pitchFamily="2" charset="-79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76D65-96BE-4948-956B-2DD9B3FCD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BA8CC-05B4-5BB6-A8F6-58D0346B6E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26BA5-0EA9-E981-F265-EF40BC5B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5C060-5263-65C5-DCFF-AD9B6E84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888DC-A8CE-B0CA-FD58-18203C5F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9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FF7D-83FD-9BE7-7ABA-A41AD4B39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03795-72B9-9568-7139-198760552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86927-C71C-BB94-46FF-C9B75D8F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F0D92-6D0B-DEE8-FDE5-D72F2B48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CAB93-7380-5914-0551-0110D436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C7778F-C314-FC68-5EE4-3D7269BA59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59577-40ED-E0CE-5477-C89964030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D202F-A2CB-9E7F-E04E-F1E469EB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89301-B2D6-CB66-55FC-3462AB3E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0AFE9-61DB-854C-8A38-3EFD769DE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2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38A0-A1E6-9D90-8E7E-9AA9CB009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9EF69-650F-19FF-4F52-E8A9375A4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86960-81A6-5BCE-AC9E-B6C40E51B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E2BED-A5B1-447A-1812-43E68FBD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343FA-2D1E-2624-5DE8-4C5A90B47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EABB-9423-4BE1-930A-274C8D693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EAE73-6232-5CA4-D583-E8604CD77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2FCD8-D507-9BBE-DD38-668E7B9A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C1986-C6E6-54D1-9E66-967DFA00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87189-220F-C417-2B4D-8DBA5605F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8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77E0F-353F-47B6-9833-A0D2C31AA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BC06-3796-016D-B58B-813DD8856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2C391-0789-A647-BEF4-1F39F72DD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D6597-5A92-BE8C-EDED-27101DB7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6883D-6A0A-1051-5A56-5C5D1373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09764-ECFD-F8CB-F4C8-B4C37C3A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8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C61A9-D75D-18F5-2B08-01752663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A568D-28C1-BA91-36F5-06A5DBD9C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61238-7AF9-FBC0-92D0-1843A1FE3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9E9D6-E0C8-DA68-1845-B6A088C03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BC1CB-DBA8-FCFC-6D8D-ED2373786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BEB9AA-1498-35C7-F086-1EFA5D99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76E5E1-4E43-E721-27E6-ABA7ECB8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91EC2-2768-BDD1-F772-0950C371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7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1952D-2520-750F-D05B-B12175A49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BA1AC-B452-8AA6-990F-7AA0E8AA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464F8-783F-D7D7-425D-841CA4AF2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2AF8FF-06C5-A2CF-87E1-72935D85A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4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2F10C-D15E-E897-F81C-1B62856A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FCE246-EB1E-C1C2-7A64-B1BCC576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CC4DA-4DFE-C5BF-932E-86797C81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A1F21-6E61-DD87-6094-2143A165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DA412-A5B4-9F66-3976-C6869187A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239CF-142E-EF0B-AF40-4D5F49B2D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6D0CA-2C44-696F-A6B4-2C7F3C8F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61FC7-8625-6E17-E51C-04E94C57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1BF9C-6D3A-5A37-65B0-816F2071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2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7A05D-EE57-4F40-F5A7-D6A11E71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346B73-7F94-04C8-DACD-C6A2FF7394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3B256-67B9-24F5-3FD8-7C73E11A0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4ACF4-0939-C886-8B9F-E4DAA2036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AF6DC-97EE-4825-560B-8D490789D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464D8-AD33-2F12-D0C6-3CB07ED7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6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8FEA9-7095-057B-E2D6-73B15EA61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7B659-743F-CAE0-8756-D89BC0E94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76DA2-84D2-4946-60C7-AB72CEF76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750275-2E67-4DCA-9E77-8D9611C74B1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70F5C-FF68-1943-56AE-9C7C4812B2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D7EE2-40ED-AA3F-6750-8F6BC81EC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127E36-FB7F-4AFC-BA33-CD68F5E22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iveramp.com/forrester-data-collaboration-interactive/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6F56961-9F2D-C991-7596-CF7B7F5A73A6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00737F-C85F-7516-B3B1-C4BFBE1BCA56}"/>
              </a:ext>
            </a:extLst>
          </p:cNvPr>
          <p:cNvSpPr txBox="1"/>
          <p:nvPr/>
        </p:nvSpPr>
        <p:spPr>
          <a:xfrm>
            <a:off x="483206" y="5954674"/>
            <a:ext cx="11487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LiveRamp / Forrester,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Collaboration Fuels Revenue Growth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2024. Based on a commissioned study conducted by Forrester Consulting on behalf of LiveRamp, February 2024. Base: 510 U.S. leaders with knowledge of how their organization uses first-party data within their department, across the business, and between partners.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285C86C-D7A0-98A0-910B-500BE6FF218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9" name="Picture 2">
            <a:hlinkClick r:id="rId2"/>
            <a:extLst>
              <a:ext uri="{FF2B5EF4-FFF2-40B4-BE49-F238E27FC236}">
                <a16:creationId xmlns:a16="http://schemas.microsoft.com/office/drawing/2014/main" id="{6BD76FD2-A432-6E40-2D6C-D3F6F0501E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9EB46CB-F937-62F0-E208-CFC710CEA638}"/>
              </a:ext>
            </a:extLst>
          </p:cNvPr>
          <p:cNvSpPr txBox="1"/>
          <p:nvPr/>
        </p:nvSpPr>
        <p:spPr>
          <a:xfrm>
            <a:off x="10267952" y="26057"/>
            <a:ext cx="192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792EBE1-D3DD-37B7-51BE-5F0153CEBF5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5DF1F46-3514-2FA3-2814-0D97C216C4A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TextBox 22">
            <a:hlinkClick r:id="rId6"/>
            <a:extLst>
              <a:ext uri="{FF2B5EF4-FFF2-40B4-BE49-F238E27FC236}">
                <a16:creationId xmlns:a16="http://schemas.microsoft.com/office/drawing/2014/main" id="{BB794864-2A66-A4CF-04AD-C1EB17028F98}"/>
              </a:ext>
            </a:extLst>
          </p:cNvPr>
          <p:cNvSpPr txBox="1">
            <a:spLocks/>
          </p:cNvSpPr>
          <p:nvPr/>
        </p:nvSpPr>
        <p:spPr>
          <a:xfrm>
            <a:off x="-10272" y="625617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LiveRamp</a:t>
            </a:r>
          </a:p>
        </p:txBody>
      </p:sp>
      <p:sp>
        <p:nvSpPr>
          <p:cNvPr id="7" name="object 13">
            <a:extLst>
              <a:ext uri="{FF2B5EF4-FFF2-40B4-BE49-F238E27FC236}">
                <a16:creationId xmlns:a16="http://schemas.microsoft.com/office/drawing/2014/main" id="{AF452359-77E1-52DB-8447-8E9BBB55B79B}"/>
              </a:ext>
            </a:extLst>
          </p:cNvPr>
          <p:cNvSpPr txBox="1"/>
          <p:nvPr/>
        </p:nvSpPr>
        <p:spPr>
          <a:xfrm>
            <a:off x="0" y="2057122"/>
            <a:ext cx="1219200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kern="0" spc="-10">
                <a:solidFill>
                  <a:srgbClr val="1B1464"/>
                </a:solidFill>
                <a:uFill>
                  <a:solidFill>
                    <a:srgbClr val="1B1363"/>
                  </a:solidFill>
                </a:uFill>
                <a:latin typeface="Helvetica" pitchFamily="2" charset="0"/>
                <a:cs typeface="Arial"/>
              </a:rPr>
              <a:t>Gap Between the Desire and the Ability to Enable Internal Data Collaboration Use Cases </a:t>
            </a:r>
            <a:endParaRPr kumimoji="0" sz="1400" i="0" strike="noStrike" kern="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cs typeface="Arial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B6CDDC20-4A37-DC97-A98F-01B899A0D145}"/>
              </a:ext>
            </a:extLst>
          </p:cNvPr>
          <p:cNvGraphicFramePr/>
          <p:nvPr/>
        </p:nvGraphicFramePr>
        <p:xfrm>
          <a:off x="145898" y="2443416"/>
          <a:ext cx="11900205" cy="3403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5DED5FEF-F0CD-7C7B-40DF-C2842BE7F552}"/>
              </a:ext>
            </a:extLst>
          </p:cNvPr>
          <p:cNvSpPr txBox="1"/>
          <p:nvPr/>
        </p:nvSpPr>
        <p:spPr>
          <a:xfrm>
            <a:off x="890292" y="2918756"/>
            <a:ext cx="47001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Identifying the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most up-to-date custome</a:t>
            </a:r>
            <a:r>
              <a:rPr lang="en-US" sz="1100" b="1">
                <a:solidFill>
                  <a:srgbClr val="1B1464"/>
                </a:solidFill>
                <a:latin typeface="Helvetica" panose="020B0403020202020204" pitchFamily="34" charset="0"/>
              </a:rPr>
              <a:t>r information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CBA52AE-BC52-F053-05B0-18DFB89F850C}"/>
              </a:ext>
            </a:extLst>
          </p:cNvPr>
          <p:cNvSpPr txBox="1"/>
          <p:nvPr/>
        </p:nvSpPr>
        <p:spPr>
          <a:xfrm>
            <a:off x="-10272" y="3252222"/>
            <a:ext cx="560067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Creating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well-defined identity rules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,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customized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 to our business needs, to be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applied consistently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across every consumer interaction and collaborative partnership</a:t>
            </a:r>
            <a:endParaRPr lang="en-US" sz="1100" b="1" i="0" u="none" strike="noStrike">
              <a:solidFill>
                <a:srgbClr val="1B1464"/>
              </a:solidFill>
              <a:effectLst/>
              <a:latin typeface="Helvetica" panose="020B0403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3A8437-81F7-A024-1066-199B9FB3E80A}"/>
              </a:ext>
            </a:extLst>
          </p:cNvPr>
          <p:cNvSpPr txBox="1"/>
          <p:nvPr/>
        </p:nvSpPr>
        <p:spPr>
          <a:xfrm>
            <a:off x="1098788" y="3760593"/>
            <a:ext cx="449161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Improving our ability to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leverage the cloud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across business lines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B7EF68-FD32-07E1-C10D-C7FE0A276912}"/>
              </a:ext>
            </a:extLst>
          </p:cNvPr>
          <p:cNvSpPr txBox="1"/>
          <p:nvPr/>
        </p:nvSpPr>
        <p:spPr>
          <a:xfrm>
            <a:off x="-10272" y="4195626"/>
            <a:ext cx="560067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Unifying fragmented customer data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across the customer journey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70D89EF-A98F-A3BA-3DAE-B0C7616A533C}"/>
              </a:ext>
            </a:extLst>
          </p:cNvPr>
          <p:cNvSpPr txBox="1"/>
          <p:nvPr/>
        </p:nvSpPr>
        <p:spPr>
          <a:xfrm>
            <a:off x="-90434" y="4604659"/>
            <a:ext cx="56808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Connecting data across different brands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within our parent organization</a:t>
            </a:r>
            <a:endParaRPr lang="en-US" sz="1100" b="1" i="0" u="none" strike="noStrike">
              <a:solidFill>
                <a:srgbClr val="1B1464"/>
              </a:solidFill>
              <a:effectLst/>
              <a:latin typeface="Helvetica" panose="020B0403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959756-A402-B20F-9E70-F560A91AA62A}"/>
              </a:ext>
            </a:extLst>
          </p:cNvPr>
          <p:cNvSpPr txBox="1"/>
          <p:nvPr/>
        </p:nvSpPr>
        <p:spPr>
          <a:xfrm>
            <a:off x="118778" y="5045091"/>
            <a:ext cx="547162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Minimizing redundancies in customer data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at the individual and household levels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40CD61-05D2-DA98-EE4D-1F810421D492}"/>
              </a:ext>
            </a:extLst>
          </p:cNvPr>
          <p:cNvSpPr txBox="1"/>
          <p:nvPr/>
        </p:nvSpPr>
        <p:spPr>
          <a:xfrm>
            <a:off x="890292" y="5406213"/>
            <a:ext cx="47001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Connecting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siloed data storage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and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processing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7D3B521-03EC-DC64-C5AD-5DF61403F00B}"/>
              </a:ext>
            </a:extLst>
          </p:cNvPr>
          <p:cNvCxnSpPr>
            <a:cxnSpLocks/>
          </p:cNvCxnSpPr>
          <p:nvPr/>
        </p:nvCxnSpPr>
        <p:spPr>
          <a:xfrm>
            <a:off x="118778" y="3263725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593ED35-0477-13CD-E909-BC3FA0AEB058}"/>
              </a:ext>
            </a:extLst>
          </p:cNvPr>
          <p:cNvCxnSpPr>
            <a:cxnSpLocks/>
          </p:cNvCxnSpPr>
          <p:nvPr/>
        </p:nvCxnSpPr>
        <p:spPr>
          <a:xfrm>
            <a:off x="118778" y="3683505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2A93F11-1A3A-E4DD-36DB-56196DAB92DA}"/>
              </a:ext>
            </a:extLst>
          </p:cNvPr>
          <p:cNvCxnSpPr>
            <a:cxnSpLocks/>
          </p:cNvCxnSpPr>
          <p:nvPr/>
        </p:nvCxnSpPr>
        <p:spPr>
          <a:xfrm>
            <a:off x="118778" y="4124440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5B1283B-7296-1C6C-56E3-9163CD69F04E}"/>
              </a:ext>
            </a:extLst>
          </p:cNvPr>
          <p:cNvCxnSpPr>
            <a:cxnSpLocks/>
          </p:cNvCxnSpPr>
          <p:nvPr/>
        </p:nvCxnSpPr>
        <p:spPr>
          <a:xfrm>
            <a:off x="118778" y="4540385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CA6EA5A-F33D-FCBF-C683-4E5291A8826B}"/>
              </a:ext>
            </a:extLst>
          </p:cNvPr>
          <p:cNvCxnSpPr>
            <a:cxnSpLocks/>
          </p:cNvCxnSpPr>
          <p:nvPr/>
        </p:nvCxnSpPr>
        <p:spPr>
          <a:xfrm>
            <a:off x="118778" y="4951175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B1E9C4E-C60C-FA63-EE14-6196DA1AE496}"/>
              </a:ext>
            </a:extLst>
          </p:cNvPr>
          <p:cNvCxnSpPr>
            <a:cxnSpLocks/>
          </p:cNvCxnSpPr>
          <p:nvPr/>
        </p:nvCxnSpPr>
        <p:spPr>
          <a:xfrm>
            <a:off x="118778" y="5402333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D68E54C3-88F0-EE62-2BC6-429139747D05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Brands are eager to foster internal data collaboration, but many struggle with the necessary means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5F13CB3-1EC1-1334-A210-504E4CCE0EB8}"/>
              </a:ext>
            </a:extLst>
          </p:cNvPr>
          <p:cNvSpPr/>
          <p:nvPr/>
        </p:nvSpPr>
        <p:spPr>
          <a:xfrm>
            <a:off x="-1" y="0"/>
            <a:ext cx="2926081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Internal Data Collaboration Use Cases</a:t>
            </a:r>
          </a:p>
        </p:txBody>
      </p:sp>
    </p:spTree>
    <p:extLst>
      <p:ext uri="{BB962C8B-B14F-4D97-AF65-F5344CB8AC3E}">
        <p14:creationId xmlns:p14="http://schemas.microsoft.com/office/powerpoint/2010/main" val="1334101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01992E-C78A-4FC7-8C8E-C4D36FF56D18}"/>
</file>

<file path=customXml/itemProps2.xml><?xml version="1.0" encoding="utf-8"?>
<ds:datastoreItem xmlns:ds="http://schemas.openxmlformats.org/officeDocument/2006/customXml" ds:itemID="{B74A53F9-A195-44BC-B644-EA064FB2909B}"/>
</file>

<file path=customXml/itemProps3.xml><?xml version="1.0" encoding="utf-8"?>
<ds:datastoreItem xmlns:ds="http://schemas.openxmlformats.org/officeDocument/2006/customXml" ds:itemID="{3239E2EC-083E-4883-99FE-37F5A28B52F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2025-03-31T20:53:53Z</dcterms:created>
  <dcterms:modified xsi:type="dcterms:W3CDTF">2025-03-31T20:54:04Z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