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0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400DC9-0296-43C0-B5B7-60CBFC494CDA}" v="1" dt="2025-03-31T20:54:10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E400DC9-0296-43C0-B5B7-60CBFC494CDA}"/>
    <pc:docChg chg="addSld modSld">
      <pc:chgData name="Dylan Breger" userId="9b3da09f-10fe-42ec-9aa5-9fa2a3e9cc20" providerId="ADAL" clId="{CE400DC9-0296-43C0-B5B7-60CBFC494CDA}" dt="2025-03-31T20:54:10.518" v="0"/>
      <pc:docMkLst>
        <pc:docMk/>
      </pc:docMkLst>
      <pc:sldChg chg="add">
        <pc:chgData name="Dylan Breger" userId="9b3da09f-10fe-42ec-9aa5-9fa2a3e9cc20" providerId="ADAL" clId="{CE400DC9-0296-43C0-B5B7-60CBFC494CDA}" dt="2025-03-31T20:54:10.518" v="0"/>
        <pc:sldMkLst>
          <pc:docMk/>
          <pc:sldMk cId="1274732711" sldId="214747400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570004886470444"/>
          <c:y val="0.11791297347956251"/>
          <c:w val="0.49273285628272789"/>
          <c:h val="0.8724486528252328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Important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Deepening and unifying measurement across media partners</c:v>
                </c:pt>
                <c:pt idx="1">
                  <c:v>Building high-value media networks that leverage data and unique owned-and-operated properties</c:v>
                </c:pt>
                <c:pt idx="2">
                  <c:v>Forging partnerships with technology companies that can meet security requirements and global privacy regulations</c:v>
                </c:pt>
                <c:pt idx="3">
                  <c:v>Providing advertisers with more transparency into performance data, such as exposure logs or walled garden insights</c:v>
                </c:pt>
                <c:pt idx="4">
                  <c:v>Establishing or growing partnerships with larger companies to obtain more data our organization has about customers and prospects</c:v>
                </c:pt>
                <c:pt idx="5">
                  <c:v>Enriching our first-party data with third-party attributes, such as demographic data and behavioral insights, to increase understanding of current customers and prospects</c:v>
                </c:pt>
                <c:pt idx="6">
                  <c:v>Delivering personalized, privacy-forward experiences to customers across channels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0.45</c:v>
                </c:pt>
                <c:pt idx="1">
                  <c:v>0.47</c:v>
                </c:pt>
                <c:pt idx="2">
                  <c:v>0.47</c:v>
                </c:pt>
                <c:pt idx="3">
                  <c:v>0.49</c:v>
                </c:pt>
                <c:pt idx="4">
                  <c:v>0.51</c:v>
                </c:pt>
                <c:pt idx="5">
                  <c:v>0.52</c:v>
                </c:pt>
                <c:pt idx="6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B3-42E6-B5FA-35666C2DDD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Able to do today / plans to do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Deepening and unifying measurement across media partners</c:v>
                </c:pt>
                <c:pt idx="1">
                  <c:v>Building high-value media networks that leverage data and unique owned-and-operated properties</c:v>
                </c:pt>
                <c:pt idx="2">
                  <c:v>Forging partnerships with technology companies that can meet security requirements and global privacy regulations</c:v>
                </c:pt>
                <c:pt idx="3">
                  <c:v>Providing advertisers with more transparency into performance data, such as exposure logs or walled garden insights</c:v>
                </c:pt>
                <c:pt idx="4">
                  <c:v>Establishing or growing partnerships with larger companies to obtain more data our organization has about customers and prospects</c:v>
                </c:pt>
                <c:pt idx="5">
                  <c:v>Enriching our first-party data with third-party attributes, such as demographic data and behavioral insights, to increase understanding of current customers and prospects</c:v>
                </c:pt>
                <c:pt idx="6">
                  <c:v>Delivering personalized, privacy-forward experiences to customers across channels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0.22</c:v>
                </c:pt>
                <c:pt idx="1">
                  <c:v>0.11</c:v>
                </c:pt>
                <c:pt idx="2">
                  <c:v>0.2</c:v>
                </c:pt>
                <c:pt idx="3">
                  <c:v>0.09</c:v>
                </c:pt>
                <c:pt idx="4">
                  <c:v>0.26</c:v>
                </c:pt>
                <c:pt idx="5">
                  <c:v>0.11</c:v>
                </c:pt>
                <c:pt idx="6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B3-42E6-B5FA-35666C2DDD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100"/>
        <c:axId val="747912063"/>
        <c:axId val="747914943"/>
      </c:barChart>
      <c:catAx>
        <c:axId val="7479120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E2E8F1"/>
                </a:solidFill>
                <a:latin typeface="Helvetica" panose="020B0403020202020204" pitchFamily="34" charset="0"/>
                <a:ea typeface="+mn-ea"/>
                <a:cs typeface="Heebo" pitchFamily="2" charset="-79"/>
              </a:defRPr>
            </a:pPr>
            <a:endParaRPr lang="en-US"/>
          </a:p>
        </c:txPr>
        <c:crossAx val="747914943"/>
        <c:crosses val="autoZero"/>
        <c:auto val="1"/>
        <c:lblAlgn val="ctr"/>
        <c:lblOffset val="100"/>
        <c:noMultiLvlLbl val="0"/>
      </c:catAx>
      <c:valAx>
        <c:axId val="747914943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747912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Heebo" pitchFamily="2" charset="-79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1B1464"/>
          </a:solidFill>
          <a:latin typeface="Helvetica" panose="020B0403020202020204" pitchFamily="34" charset="0"/>
          <a:cs typeface="Heebo" pitchFamily="2" charset="-79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9F9CC-8282-33C4-E771-3B6A063C4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30C61-D8E0-64ED-7C09-B3445A16DB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2F142-BAEA-3E4E-7803-8BEBDEC64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DF60D-1709-DDFE-4651-1BEDD0582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D8C4C-DAF3-F5A9-8121-078BA9D3D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0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F6E10-9593-028C-979A-BB28C3D6D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FC4E0D-8902-8F0F-7127-19CB91079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71ACD-2676-E168-E145-1599937E3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F8D18-45F3-A395-BDFC-64A58CBF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84916-3E3D-2C19-47C0-A5BAF783D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1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BBFC9C-20C4-1374-D14C-DDD428C7B4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58E520-8D39-0D6B-9834-B3281DA5C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EC9C8-D591-9A41-7635-6B6A41E65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3128D-F3A2-1EDC-A894-4E4414CA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2DAC1-8FC5-6C61-0CF1-8A12DB9E1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0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0889A-F17F-925D-D865-6AEFB879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55736-4D27-0ED5-E59C-B89419A4F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0B6C0-E33D-BF99-AF97-7A3CF1C3A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9CD6D-CECC-F591-603D-9C804829F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1A0F4-A908-EFD7-948C-251F2140D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14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8B7BE-B13A-7B5D-DC08-CD1F7A8DB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01B73-02D9-AD80-8347-810DC41E5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B9D60-693E-B218-7186-B2B8C11E4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C378B-E89B-DDF3-68F5-721FDB17D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B6A58-E800-270B-0A29-FC7480DED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2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5EC1B-E780-1E69-497F-DF36671AE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D37B9-EE9F-8A47-B9B6-C5B7D26A85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EE20CC-4F8A-3305-C591-F572F7213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B461E-CB56-2E5A-6DF4-4C44B0567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5C22B3-E50C-7C68-3344-D7DB0D76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42997-D251-78FB-D3A6-E68D11E0F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AAA89-3AA6-A39D-0E6F-25511A8D2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6E313-C06A-7797-8EB1-62B1312BA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8AE53-81AE-AC6E-5172-372A82A94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AE2A0B-D12B-C4D3-F3FA-9CD9603DF8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61B9C4-B348-E109-63A3-262DF67387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7A6F89-9871-1FF8-E0F2-1E5B7D3D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F399CE-2383-13A5-76CE-FFFBB8BB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E236BD-5217-BB1E-7E96-A5FB441F0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0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8495D-448D-3C6A-0F7F-B92FE0BE2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DFC847-F92D-B655-C68C-B6461C675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AA0B69-3129-4BC0-544F-955359CDF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CC02A0-6C38-9B12-325B-29BB99FB6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4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A7C29-23E6-5096-239F-B5E5C1698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BB30D5-68E8-419F-0CCB-917C1BAB2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F6150C-5783-E842-B663-5964CB695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83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54AE0-5EB6-79C6-2040-135286D67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E11F9-A76D-72E9-5DC9-4B9527C25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4ECA0-094D-EA74-B1C0-7ED4F9CAB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E4869-6C61-63EF-02D0-285E67DBB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CE330-4130-716E-BAE5-76B6EC30F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E71183-9B01-EF16-9998-086D7FA2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2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EB0C4-D691-B086-8217-36D8379F9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CBAC7-A05C-3B6B-7280-7A470C9345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875017-6DA2-E094-6C52-8241E59DC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22340-7734-ACD8-27D2-CF48FE256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104F2-A25F-457B-A1CB-9D4B7E80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A2640-9DDD-A027-7B93-023F439B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4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C13ED-F9BB-00ED-FCC9-CB2AE2C3A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54457F-48E1-62B8-B5B7-05384AEAB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CA0E9-03F2-453B-6031-587F2177A5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A1E5EF-02C8-46F5-8087-6088021E229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24994-CAFC-6403-4589-35E79A5557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979E4-0B62-0225-4663-28661C63C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6E1FA6-7621-40B9-A1EF-7697261B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0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iveramp.com/forrester-data-collaboration-interactive/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ED0688-6CC0-F9C3-8825-38323DAF5F7D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77CF23-04B9-78A5-0901-E979665AD388}"/>
              </a:ext>
            </a:extLst>
          </p:cNvPr>
          <p:cNvSpPr txBox="1"/>
          <p:nvPr/>
        </p:nvSpPr>
        <p:spPr>
          <a:xfrm>
            <a:off x="483206" y="5954674"/>
            <a:ext cx="11487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LiveRamp / Forrester,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Data Collaboration Fuels Revenue Growth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March 2024. Based on a commissioned study conducted by Forrester Consulting on behalf of LiveRamp, February 2024. Base: 510 U.S. leaders with knowledge of how their organization uses first-party data within their department, across the business, and between partners. 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00CF97-AB46-D553-E499-367D1240B6AE}"/>
              </a:ext>
            </a:extLst>
          </p:cNvPr>
          <p:cNvSpPr/>
          <p:nvPr/>
        </p:nvSpPr>
        <p:spPr>
          <a:xfrm>
            <a:off x="-1" y="0"/>
            <a:ext cx="2926081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External Data Collaboration Use Cases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8124A0-903D-D383-2E47-66E7C57E64E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CF4E89-5892-DFEB-BF53-0A32CA532C98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Brands see external data collaboration as critical, but most lack the tools or partnerships to implement tactics today</a:t>
            </a:r>
          </a:p>
        </p:txBody>
      </p:sp>
      <p:pic>
        <p:nvPicPr>
          <p:cNvPr id="10" name="Picture 2">
            <a:hlinkClick r:id="rId2"/>
            <a:extLst>
              <a:ext uri="{FF2B5EF4-FFF2-40B4-BE49-F238E27FC236}">
                <a16:creationId xmlns:a16="http://schemas.microsoft.com/office/drawing/2014/main" id="{5C0C2C86-E9DC-C2A1-C0B2-D3AE4C35FE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6575C10-DE23-8CB3-E48B-33A021F8433B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measurement insights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16C8D28-8459-39C4-3984-E6464B0BCEA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6DB5B6D-5DF8-D97F-D81B-93C510F6348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TextBox 13">
            <a:hlinkClick r:id="rId6"/>
            <a:extLst>
              <a:ext uri="{FF2B5EF4-FFF2-40B4-BE49-F238E27FC236}">
                <a16:creationId xmlns:a16="http://schemas.microsoft.com/office/drawing/2014/main" id="{ED7955A3-DE54-A36D-2368-ACF4598674F6}"/>
              </a:ext>
            </a:extLst>
          </p:cNvPr>
          <p:cNvSpPr txBox="1">
            <a:spLocks/>
          </p:cNvSpPr>
          <p:nvPr/>
        </p:nvSpPr>
        <p:spPr>
          <a:xfrm>
            <a:off x="-10272" y="625617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</a:t>
            </a: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from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LiveRamp</a:t>
            </a:r>
          </a:p>
        </p:txBody>
      </p:sp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50383571-82EA-649F-B413-8F0150054457}"/>
              </a:ext>
            </a:extLst>
          </p:cNvPr>
          <p:cNvGraphicFramePr/>
          <p:nvPr/>
        </p:nvGraphicFramePr>
        <p:xfrm>
          <a:off x="145898" y="2457012"/>
          <a:ext cx="11900205" cy="3403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4" name="object 13">
            <a:extLst>
              <a:ext uri="{FF2B5EF4-FFF2-40B4-BE49-F238E27FC236}">
                <a16:creationId xmlns:a16="http://schemas.microsoft.com/office/drawing/2014/main" id="{A28CCFF9-9A64-9B3F-F1C4-469F0895E4EE}"/>
              </a:ext>
            </a:extLst>
          </p:cNvPr>
          <p:cNvSpPr txBox="1"/>
          <p:nvPr/>
        </p:nvSpPr>
        <p:spPr>
          <a:xfrm>
            <a:off x="0" y="2057122"/>
            <a:ext cx="12192000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 kern="0" spc="-10">
                <a:solidFill>
                  <a:srgbClr val="1B1464"/>
                </a:solidFill>
                <a:uFill>
                  <a:solidFill>
                    <a:srgbClr val="1B1363"/>
                  </a:solidFill>
                </a:uFill>
                <a:latin typeface="Helvetica" pitchFamily="2" charset="0"/>
                <a:cs typeface="Arial"/>
              </a:rPr>
              <a:t>Gap Between the Desire and the Ability to Enable External Data Collaboration Use Cases </a:t>
            </a:r>
            <a:endParaRPr kumimoji="0" sz="1400" i="0" strike="noStrike" kern="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C4A0D36-3826-B80D-9A4F-B61A30053575}"/>
              </a:ext>
            </a:extLst>
          </p:cNvPr>
          <p:cNvSpPr txBox="1"/>
          <p:nvPr/>
        </p:nvSpPr>
        <p:spPr>
          <a:xfrm>
            <a:off x="877858" y="3685372"/>
            <a:ext cx="470010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Establishing or growing partnerships with larger companies to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obtain more data our organization has about customers and prospects</a:t>
            </a:r>
            <a:r>
              <a:rPr lang="en-US" sz="1100" b="1">
                <a:solidFill>
                  <a:srgbClr val="1B1464"/>
                </a:solidFill>
                <a:latin typeface="Helvetica" panose="020B0403020202020204" pitchFamily="34" charset="0"/>
              </a:rPr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7433883-D652-04F8-FA3F-8209FBE08FEC}"/>
              </a:ext>
            </a:extLst>
          </p:cNvPr>
          <p:cNvSpPr txBox="1"/>
          <p:nvPr/>
        </p:nvSpPr>
        <p:spPr>
          <a:xfrm>
            <a:off x="1086354" y="5493520"/>
            <a:ext cx="449161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Deepening and unifying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measurement across media partners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4E58FB2-D718-2802-F5B8-F82438311E5E}"/>
              </a:ext>
            </a:extLst>
          </p:cNvPr>
          <p:cNvSpPr txBox="1"/>
          <p:nvPr/>
        </p:nvSpPr>
        <p:spPr>
          <a:xfrm>
            <a:off x="1086354" y="4575688"/>
            <a:ext cx="449161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Forging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partnerships with technology companies that can meet security requirements 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and global privacy regulations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ACD097E-4026-33AE-514A-EC41D06179F8}"/>
              </a:ext>
            </a:extLst>
          </p:cNvPr>
          <p:cNvSpPr txBox="1"/>
          <p:nvPr/>
        </p:nvSpPr>
        <p:spPr>
          <a:xfrm>
            <a:off x="-22706" y="2943583"/>
            <a:ext cx="560067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Delivering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personalized, privacy-forward experiences 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to customers across channels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025629C-D497-F944-5D5B-7DA750DFF57B}"/>
              </a:ext>
            </a:extLst>
          </p:cNvPr>
          <p:cNvSpPr txBox="1"/>
          <p:nvPr/>
        </p:nvSpPr>
        <p:spPr>
          <a:xfrm>
            <a:off x="-102869" y="3273780"/>
            <a:ext cx="568083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Enriching our first-party data with third-party attributes, such as demographic data and behavioral insights, to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increase understanding of current customers and prospects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1D3D139-C3A1-2C18-921B-D4E383406D2B}"/>
              </a:ext>
            </a:extLst>
          </p:cNvPr>
          <p:cNvSpPr txBox="1"/>
          <p:nvPr/>
        </p:nvSpPr>
        <p:spPr>
          <a:xfrm>
            <a:off x="1020027" y="4973429"/>
            <a:ext cx="45579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Building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high-value media networks that leverage data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 and unique owned-and-operated properties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4738E89-876E-6259-DD6D-85238710E6E5}"/>
              </a:ext>
            </a:extLst>
          </p:cNvPr>
          <p:cNvSpPr txBox="1"/>
          <p:nvPr/>
        </p:nvSpPr>
        <p:spPr>
          <a:xfrm>
            <a:off x="877858" y="4145832"/>
            <a:ext cx="470010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Providing advertisers with </a:t>
            </a:r>
            <a:r>
              <a:rPr lang="en-US" sz="1100" b="1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more transparency into performance data</a:t>
            </a:r>
            <a:r>
              <a:rPr lang="en-US" sz="1100" b="0" i="0" u="none" strike="noStrike">
                <a:solidFill>
                  <a:srgbClr val="1B1464"/>
                </a:solidFill>
                <a:effectLst/>
                <a:latin typeface="Helvetica" panose="020B0403020202020204" pitchFamily="34" charset="0"/>
              </a:rPr>
              <a:t>, such as exposure logs or walled garden insights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BF76ADF-A357-DA70-8FAD-24A57C6F90CD}"/>
              </a:ext>
            </a:extLst>
          </p:cNvPr>
          <p:cNvCxnSpPr>
            <a:cxnSpLocks/>
          </p:cNvCxnSpPr>
          <p:nvPr/>
        </p:nvCxnSpPr>
        <p:spPr>
          <a:xfrm>
            <a:off x="118778" y="3277321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A01550A-6D73-FE7F-42AB-FE1FD47EE0FE}"/>
              </a:ext>
            </a:extLst>
          </p:cNvPr>
          <p:cNvCxnSpPr>
            <a:cxnSpLocks/>
          </p:cNvCxnSpPr>
          <p:nvPr/>
        </p:nvCxnSpPr>
        <p:spPr>
          <a:xfrm>
            <a:off x="118778" y="3697101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5E77110-8CFA-C2FE-E161-E753CAD9D99F}"/>
              </a:ext>
            </a:extLst>
          </p:cNvPr>
          <p:cNvCxnSpPr>
            <a:cxnSpLocks/>
          </p:cNvCxnSpPr>
          <p:nvPr/>
        </p:nvCxnSpPr>
        <p:spPr>
          <a:xfrm>
            <a:off x="118778" y="4138036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EBC4501-E73F-663C-B088-73483D9F8FB8}"/>
              </a:ext>
            </a:extLst>
          </p:cNvPr>
          <p:cNvCxnSpPr>
            <a:cxnSpLocks/>
          </p:cNvCxnSpPr>
          <p:nvPr/>
        </p:nvCxnSpPr>
        <p:spPr>
          <a:xfrm>
            <a:off x="118778" y="4553981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37C3A57-5124-5FC2-2B31-1BB508ADB9FD}"/>
              </a:ext>
            </a:extLst>
          </p:cNvPr>
          <p:cNvCxnSpPr>
            <a:cxnSpLocks/>
          </p:cNvCxnSpPr>
          <p:nvPr/>
        </p:nvCxnSpPr>
        <p:spPr>
          <a:xfrm>
            <a:off x="118778" y="4964771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01CCFEE-27CC-EA2F-22FE-AEA221A79CC9}"/>
              </a:ext>
            </a:extLst>
          </p:cNvPr>
          <p:cNvCxnSpPr>
            <a:cxnSpLocks/>
          </p:cNvCxnSpPr>
          <p:nvPr/>
        </p:nvCxnSpPr>
        <p:spPr>
          <a:xfrm>
            <a:off x="118778" y="5415929"/>
            <a:ext cx="11954445" cy="0"/>
          </a:xfrm>
          <a:prstGeom prst="line">
            <a:avLst/>
          </a:prstGeom>
          <a:ln w="9525">
            <a:solidFill>
              <a:srgbClr val="1B146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4732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8FFB48B-3E37-4BE5-95DF-EF5E8D6F1A4C}"/>
</file>

<file path=customXml/itemProps2.xml><?xml version="1.0" encoding="utf-8"?>
<ds:datastoreItem xmlns:ds="http://schemas.openxmlformats.org/officeDocument/2006/customXml" ds:itemID="{0E206AF1-D3BE-469C-834B-749754A7B512}"/>
</file>

<file path=customXml/itemProps3.xml><?xml version="1.0" encoding="utf-8"?>
<ds:datastoreItem xmlns:ds="http://schemas.openxmlformats.org/officeDocument/2006/customXml" ds:itemID="{B6FACCE4-123A-4821-9B4A-60B724F4F69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2025-03-31T20:53:53Z</dcterms:created>
  <dcterms:modified xsi:type="dcterms:W3CDTF">2025-03-31T20:54:21Z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