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ACA75A-72CB-4D3B-BC5F-D9C93979C62E}" v="1" dt="2025-03-04T20:34:53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7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5ACA75A-72CB-4D3B-BC5F-D9C93979C62E}"/>
    <pc:docChg chg="addSld modSld">
      <pc:chgData name="Dylan Breger" userId="9b3da09f-10fe-42ec-9aa5-9fa2a3e9cc20" providerId="ADAL" clId="{75ACA75A-72CB-4D3B-BC5F-D9C93979C62E}" dt="2025-03-04T20:34:53.854" v="0"/>
      <pc:docMkLst>
        <pc:docMk/>
      </pc:docMkLst>
      <pc:sldChg chg="add">
        <pc:chgData name="Dylan Breger" userId="9b3da09f-10fe-42ec-9aa5-9fa2a3e9cc20" providerId="ADAL" clId="{75ACA75A-72CB-4D3B-BC5F-D9C93979C62E}" dt="2025-03-04T20:34:53.854" v="0"/>
        <pc:sldMkLst>
          <pc:docMk/>
          <pc:sldMk cId="1097935941" sldId="214747401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25328-5BA0-9731-5763-DDB0577C6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C8D67-2D3C-04C3-23F7-12F6B2484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5D1BB-BCCF-1819-77BF-986B532DF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4F45E-B356-A30E-2601-CA2DC6A8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86464-A683-A3F1-EE2C-EA15C1D76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5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4CE91-7135-E243-F1AC-1B243B10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ECAF1D-40CC-70EC-7DE8-D40076EE8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F4A45-043D-CD23-783D-585FA13F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11489-7E84-049B-A8AF-E135F1FF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BD07F-0229-2873-9D53-9E189BD8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4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99D8B-F120-9559-C9E4-7BE41122E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75E23-17A5-ED71-D089-A54E6407B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ED65-22C9-07B9-5AA3-ED01462CE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3911E-A4AF-1FDB-E5CC-E3EC9B20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D453-E9C1-7DAC-5836-E0E36353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1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383F6-F5A1-42FA-8DDE-6B735CDC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401ED-68F6-DCEF-9078-29E7B9BE2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1A0BB-DEF6-F0DB-DF2E-3528A4A6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ACEC0-C54F-9CAB-97EA-220CA391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ED24E-7A25-ACB4-5633-8216F7138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8C09-7280-68E4-7A74-37A88A547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CAD86-E7AD-6584-AB3D-3ADADF00D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310CB-2C8B-59F9-0DE4-97FC2EC16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9E95-8306-02CD-9253-6FF997D9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37614-9A6D-0DC2-FF72-AF44B316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B89A6-C5B5-4D24-62A7-C552F1AB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6A1E6-B695-3CBC-F276-5D5926BA7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60A57-DBBF-F8D4-4E1D-E3ABAE4BD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77B46-8484-087F-1587-FFE65ADA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18A23-4F19-F88C-4E07-4B67BB120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EBFC7-3E4F-3951-3CC0-E347D324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1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62FC-D029-7A8D-FECE-1B2530409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54257-0CE2-BB77-4ED5-027374370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91A10-A7C7-C671-A32D-FFA0A27D3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07DE5D-1098-B37C-524A-B67E45325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D62C89-CAB3-9097-F865-6370082B10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9B3C6-032D-E01B-3DFD-AB3C888B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79E688-02F2-27DA-B69D-054E94A59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2B75D-3AE5-F894-56AB-D1D7DD9C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7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293D0-0C10-0BA6-B90B-C989FF995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6F9C5D-4B6A-1EF4-96D6-AE0286D0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0A37E6-4494-F735-9F18-6F727B485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84C1A-FCF7-606E-7A31-07527C4E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4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5978E-1348-FF2C-063C-0E699703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5DA01-C71C-E923-DE26-64798411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B48EE-99EE-958B-4F69-83ACA216E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2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2A5B-3B09-7756-1CDC-257AF4ECC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BCA1B-3700-AD09-CAA7-11552674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62F7AF-59EE-6345-B111-0C38B4703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CC524-3B58-7512-8C12-FEF9FB41C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C2C58-6D95-29F4-C8C4-29984F347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CA05A-25E8-7EEB-5DD3-4E396FB9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20EE-3EE5-2CB5-039B-F639D4AD1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45A72-07EB-AA3F-0966-BA6B0C014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4E249-B90A-6F2B-2A1D-99B4FC707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7BE4B-40AC-AC7A-14C7-B0AAB8277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1B3D1-1347-4321-4608-95D791A2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0CD37-8EE3-CC19-CEF8-77A319C5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8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DC65EC-9FD1-A3B5-42C0-35866D050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1A199-5AF0-98D7-7A7F-06BB4F18B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89AD2-4368-6262-AB94-7A3901CE67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1C8D7F-854E-4BD7-ACF0-342304214A6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BE292-BB7B-D68E-9ED9-F17795B21B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AB14-9335-6C5E-BADF-FA70ADCAA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98408-29DF-4755-AE1C-A3D1A4DC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7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iveramp.com/resources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8511C-1E43-6101-CCB9-0EB2F53B4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9A0882-8997-AD97-49D7-1D257547996C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AE750B-0DF2-A354-D6CD-684FBA874F2E}"/>
              </a:ext>
            </a:extLst>
          </p:cNvPr>
          <p:cNvSpPr/>
          <p:nvPr/>
        </p:nvSpPr>
        <p:spPr>
          <a:xfrm>
            <a:off x="22224" y="2367625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E0F147-F6B0-7B78-7CF6-0C11F0A042EA}"/>
              </a:ext>
            </a:extLst>
          </p:cNvPr>
          <p:cNvSpPr/>
          <p:nvPr/>
        </p:nvSpPr>
        <p:spPr>
          <a:xfrm>
            <a:off x="2446689" y="2367625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B5BB12-B857-AF65-0E37-E278C8CE052F}"/>
              </a:ext>
            </a:extLst>
          </p:cNvPr>
          <p:cNvSpPr/>
          <p:nvPr/>
        </p:nvSpPr>
        <p:spPr>
          <a:xfrm>
            <a:off x="4904139" y="2367625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40BC1D-4BD0-C961-95A6-20DD8BF74BCE}"/>
              </a:ext>
            </a:extLst>
          </p:cNvPr>
          <p:cNvSpPr/>
          <p:nvPr/>
        </p:nvSpPr>
        <p:spPr>
          <a:xfrm>
            <a:off x="7354892" y="2367625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95BAB6-B56D-2D31-A6A6-818570F8E01A}"/>
              </a:ext>
            </a:extLst>
          </p:cNvPr>
          <p:cNvSpPr/>
          <p:nvPr/>
        </p:nvSpPr>
        <p:spPr>
          <a:xfrm>
            <a:off x="9795579" y="2367625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EB6421-75EB-65DC-E2DC-5D82CAA97CFB}"/>
              </a:ext>
            </a:extLst>
          </p:cNvPr>
          <p:cNvSpPr/>
          <p:nvPr/>
        </p:nvSpPr>
        <p:spPr>
          <a:xfrm>
            <a:off x="22224" y="4234873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3F8BB5-AED8-D761-9DCF-A017A5FC3862}"/>
              </a:ext>
            </a:extLst>
          </p:cNvPr>
          <p:cNvSpPr/>
          <p:nvPr/>
        </p:nvSpPr>
        <p:spPr>
          <a:xfrm>
            <a:off x="2446689" y="4234873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3FF45D7-9A5A-CE04-64A5-534940B2336B}"/>
              </a:ext>
            </a:extLst>
          </p:cNvPr>
          <p:cNvSpPr/>
          <p:nvPr/>
        </p:nvSpPr>
        <p:spPr>
          <a:xfrm>
            <a:off x="4904139" y="4234873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58F05C-E493-42F0-FB5C-823BC3122046}"/>
              </a:ext>
            </a:extLst>
          </p:cNvPr>
          <p:cNvSpPr/>
          <p:nvPr/>
        </p:nvSpPr>
        <p:spPr>
          <a:xfrm>
            <a:off x="7354892" y="4234873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B7C678F-C5B7-213D-B1B1-12CA8BB2A719}"/>
              </a:ext>
            </a:extLst>
          </p:cNvPr>
          <p:cNvSpPr/>
          <p:nvPr/>
        </p:nvSpPr>
        <p:spPr>
          <a:xfrm>
            <a:off x="9795579" y="4234873"/>
            <a:ext cx="2362201" cy="1804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D8B478-F915-E18F-1994-CE8D81631D87}"/>
              </a:ext>
            </a:extLst>
          </p:cNvPr>
          <p:cNvSpPr txBox="1"/>
          <p:nvPr/>
        </p:nvSpPr>
        <p:spPr>
          <a:xfrm>
            <a:off x="515484" y="6079908"/>
            <a:ext cx="11687274" cy="205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LiveRamp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and Forrester, ‘Data Collaboration Fuels Revenue Growth’, 2024.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8EF8A6-1EBA-532D-411F-29724A3A8060}"/>
              </a:ext>
            </a:extLst>
          </p:cNvPr>
          <p:cNvSpPr txBox="1"/>
          <p:nvPr/>
        </p:nvSpPr>
        <p:spPr>
          <a:xfrm>
            <a:off x="0" y="1758469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Will Data Collaboration Improve Your Business?</a:t>
            </a:r>
          </a:p>
          <a:p>
            <a:pPr algn="ctr">
              <a:defRPr/>
            </a:pP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</a:t>
            </a:r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of U.S. Business Leaders that Use First-Party Data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A00CA0-0879-430A-056D-E8CB7BE41F02}"/>
              </a:ext>
            </a:extLst>
          </p:cNvPr>
          <p:cNvSpPr/>
          <p:nvPr/>
        </p:nvSpPr>
        <p:spPr>
          <a:xfrm>
            <a:off x="-1" y="0"/>
            <a:ext cx="3044757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Collaboration As A Revenue Driver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5CBC6-51E3-2413-542E-23D7D0B7A5E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6809592-BF9F-08D5-C955-E8FF1EBF1C1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1A0E5D0-8943-20EA-0E7B-0E2A2BCAAB2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307261-E31F-5297-F093-4849A55F90B6}"/>
              </a:ext>
            </a:extLst>
          </p:cNvPr>
          <p:cNvSpPr/>
          <p:nvPr/>
        </p:nvSpPr>
        <p:spPr>
          <a:xfrm>
            <a:off x="124718" y="527717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Business leaders use data collaboration with their first-party data to drive revenue</a:t>
            </a:r>
          </a:p>
        </p:txBody>
      </p:sp>
      <p:pic>
        <p:nvPicPr>
          <p:cNvPr id="2" name="Picture 2">
            <a:hlinkClick r:id="rId4"/>
            <a:extLst>
              <a:ext uri="{FF2B5EF4-FFF2-40B4-BE49-F238E27FC236}">
                <a16:creationId xmlns:a16="http://schemas.microsoft.com/office/drawing/2014/main" id="{0E58F195-2365-34E2-4053-4E4D86E713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0714D1-E19D-F791-26BB-E68B5429196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data insights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E19F0C-F638-C5D3-4BF4-2231F4415B94}"/>
              </a:ext>
            </a:extLst>
          </p:cNvPr>
          <p:cNvSpPr txBox="1"/>
          <p:nvPr/>
        </p:nvSpPr>
        <p:spPr>
          <a:xfrm>
            <a:off x="43745" y="2386675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35%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1AD292-89E9-6390-5A5C-D3D20914C8E4}"/>
              </a:ext>
            </a:extLst>
          </p:cNvPr>
          <p:cNvSpPr txBox="1"/>
          <p:nvPr/>
        </p:nvSpPr>
        <p:spPr>
          <a:xfrm>
            <a:off x="59794" y="3118566"/>
            <a:ext cx="230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improve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customer loyalty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0EAF37-7B44-89F3-6EF7-A78F215B9406}"/>
              </a:ext>
            </a:extLst>
          </p:cNvPr>
          <p:cNvSpPr txBox="1"/>
          <p:nvPr/>
        </p:nvSpPr>
        <p:spPr>
          <a:xfrm>
            <a:off x="2454192" y="2386675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35%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611D98-727E-0422-74D0-B7A85B60DEDD}"/>
              </a:ext>
            </a:extLst>
          </p:cNvPr>
          <p:cNvSpPr txBox="1"/>
          <p:nvPr/>
        </p:nvSpPr>
        <p:spPr>
          <a:xfrm>
            <a:off x="2470241" y="3147141"/>
            <a:ext cx="230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improve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customer experience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CCE877-85AE-69FA-EB93-5403EFF98167}"/>
              </a:ext>
            </a:extLst>
          </p:cNvPr>
          <p:cNvSpPr txBox="1"/>
          <p:nvPr/>
        </p:nvSpPr>
        <p:spPr>
          <a:xfrm>
            <a:off x="4921086" y="2386675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6482535-B02B-0CC4-DEB3-30FC9447C89E}"/>
              </a:ext>
            </a:extLst>
          </p:cNvPr>
          <p:cNvSpPr txBox="1"/>
          <p:nvPr/>
        </p:nvSpPr>
        <p:spPr>
          <a:xfrm>
            <a:off x="4829346" y="3118566"/>
            <a:ext cx="2479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help us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expand</a:t>
            </a:r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 the quality and quantity of our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first-party data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9C68933-1ADB-7EC5-4E59-D0982605C9F2}"/>
              </a:ext>
            </a:extLst>
          </p:cNvPr>
          <p:cNvSpPr txBox="1"/>
          <p:nvPr/>
        </p:nvSpPr>
        <p:spPr>
          <a:xfrm>
            <a:off x="7364058" y="2386675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32%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B857FDA-D665-3CED-4C80-86186FB5D062}"/>
              </a:ext>
            </a:extLst>
          </p:cNvPr>
          <p:cNvSpPr txBox="1"/>
          <p:nvPr/>
        </p:nvSpPr>
        <p:spPr>
          <a:xfrm>
            <a:off x="7380107" y="3147141"/>
            <a:ext cx="23011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Help us </a:t>
            </a: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maintain consumer data privacy protections</a:t>
            </a:r>
            <a:br>
              <a:rPr lang="en-US" sz="1200" b="1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and regulatory compliance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 without diminishing the value</a:t>
            </a:r>
            <a:br>
              <a:rPr lang="en-US" sz="1200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of the data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BF8C6C7-8407-10E2-0D0D-E80F882EFA21}"/>
              </a:ext>
            </a:extLst>
          </p:cNvPr>
          <p:cNvSpPr txBox="1"/>
          <p:nvPr/>
        </p:nvSpPr>
        <p:spPr>
          <a:xfrm>
            <a:off x="9806358" y="2386675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32%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A04324D-D89A-9E75-24B6-98C08D371EFD}"/>
              </a:ext>
            </a:extLst>
          </p:cNvPr>
          <p:cNvSpPr txBox="1"/>
          <p:nvPr/>
        </p:nvSpPr>
        <p:spPr>
          <a:xfrm>
            <a:off x="9822407" y="3118566"/>
            <a:ext cx="230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improve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product innovation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6B9C656-7920-77CD-5F22-3D477A9A29F8}"/>
              </a:ext>
            </a:extLst>
          </p:cNvPr>
          <p:cNvSpPr txBox="1"/>
          <p:nvPr/>
        </p:nvSpPr>
        <p:spPr>
          <a:xfrm>
            <a:off x="40744" y="4263724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31%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E22D817-21C6-3AA8-2ACE-6D4718BC9D53}"/>
              </a:ext>
            </a:extLst>
          </p:cNvPr>
          <p:cNvSpPr txBox="1"/>
          <p:nvPr/>
        </p:nvSpPr>
        <p:spPr>
          <a:xfrm>
            <a:off x="56793" y="4995615"/>
            <a:ext cx="2301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help us identify and activate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new strategic partnerships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36D1E7-2DA6-7FF1-D47B-88EC1EDF5877}"/>
              </a:ext>
            </a:extLst>
          </p:cNvPr>
          <p:cNvSpPr txBox="1"/>
          <p:nvPr/>
        </p:nvSpPr>
        <p:spPr>
          <a:xfrm>
            <a:off x="2451191" y="4263724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31%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4043D3-799F-2CF2-8346-AFBBDB9A00EB}"/>
              </a:ext>
            </a:extLst>
          </p:cNvPr>
          <p:cNvSpPr txBox="1"/>
          <p:nvPr/>
        </p:nvSpPr>
        <p:spPr>
          <a:xfrm>
            <a:off x="2467240" y="4995615"/>
            <a:ext cx="2301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enable more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data monetization </a:t>
            </a:r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opportunities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0B70D00-1A16-0B3E-3787-9DEB314823BC}"/>
              </a:ext>
            </a:extLst>
          </p:cNvPr>
          <p:cNvSpPr txBox="1"/>
          <p:nvPr/>
        </p:nvSpPr>
        <p:spPr>
          <a:xfrm>
            <a:off x="4918085" y="4263724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EC84B-AD44-CC55-AB7D-579E5EDB975D}"/>
              </a:ext>
            </a:extLst>
          </p:cNvPr>
          <p:cNvSpPr txBox="1"/>
          <p:nvPr/>
        </p:nvSpPr>
        <p:spPr>
          <a:xfrm>
            <a:off x="4934134" y="4995615"/>
            <a:ext cx="2301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help us thrive as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third-party cookies are deprecated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3E5CAD1-F473-7543-9678-E9D3084DD93F}"/>
              </a:ext>
            </a:extLst>
          </p:cNvPr>
          <p:cNvSpPr txBox="1"/>
          <p:nvPr/>
        </p:nvSpPr>
        <p:spPr>
          <a:xfrm>
            <a:off x="7361057" y="4263724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30%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4C0B7E8-4E2A-BACC-CC92-9C263DD43848}"/>
              </a:ext>
            </a:extLst>
          </p:cNvPr>
          <p:cNvSpPr txBox="1"/>
          <p:nvPr/>
        </p:nvSpPr>
        <p:spPr>
          <a:xfrm>
            <a:off x="7377106" y="4995615"/>
            <a:ext cx="2301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improve our </a:t>
            </a: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agility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40335C7-BAB0-EBAF-DEBE-F927A55908EF}"/>
              </a:ext>
            </a:extLst>
          </p:cNvPr>
          <p:cNvSpPr txBox="1"/>
          <p:nvPr/>
        </p:nvSpPr>
        <p:spPr>
          <a:xfrm>
            <a:off x="9803357" y="4263724"/>
            <a:ext cx="2317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ED3C8D"/>
                </a:solidFill>
                <a:latin typeface="Helvetica" pitchFamily="2" charset="0"/>
              </a:rPr>
              <a:t>22%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3888537-5EBF-472E-BC18-A8440E66F3E0}"/>
              </a:ext>
            </a:extLst>
          </p:cNvPr>
          <p:cNvSpPr txBox="1"/>
          <p:nvPr/>
        </p:nvSpPr>
        <p:spPr>
          <a:xfrm>
            <a:off x="9819406" y="4995615"/>
            <a:ext cx="230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itchFamily="2" charset="0"/>
              </a:rPr>
              <a:t>improve</a:t>
            </a:r>
            <a:br>
              <a:rPr lang="en-US" sz="1600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1600" b="1">
                <a:solidFill>
                  <a:srgbClr val="1B1464"/>
                </a:solidFill>
                <a:latin typeface="Helvetica" pitchFamily="2" charset="0"/>
              </a:rPr>
              <a:t>ROAS</a:t>
            </a:r>
          </a:p>
        </p:txBody>
      </p:sp>
      <p:sp>
        <p:nvSpPr>
          <p:cNvPr id="57" name="TextBox 56">
            <a:hlinkClick r:id="rId6"/>
            <a:extLst>
              <a:ext uri="{FF2B5EF4-FFF2-40B4-BE49-F238E27FC236}">
                <a16:creationId xmlns:a16="http://schemas.microsoft.com/office/drawing/2014/main" id="{EBF2B814-F053-C330-7F38-D245D46928A6}"/>
              </a:ext>
            </a:extLst>
          </p:cNvPr>
          <p:cNvSpPr txBox="1">
            <a:spLocks/>
          </p:cNvSpPr>
          <p:nvPr/>
        </p:nvSpPr>
        <p:spPr>
          <a:xfrm>
            <a:off x="-10272" y="625617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LiveRamp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935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963620-98FF-46A6-BB64-D24300D72356}"/>
</file>

<file path=customXml/itemProps2.xml><?xml version="1.0" encoding="utf-8"?>
<ds:datastoreItem xmlns:ds="http://schemas.openxmlformats.org/officeDocument/2006/customXml" ds:itemID="{C4C92E7B-A1C4-4A17-8A4C-BB948C74818E}"/>
</file>

<file path=customXml/itemProps3.xml><?xml version="1.0" encoding="utf-8"?>
<ds:datastoreItem xmlns:ds="http://schemas.openxmlformats.org/officeDocument/2006/customXml" ds:itemID="{772EBD97-E2F3-40EA-977E-B4F18081D73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2025-03-04T20:34:52Z</dcterms:created>
  <dcterms:modified xsi:type="dcterms:W3CDTF">2025-03-04T20:35:01Z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