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75476"/>
            <a:ext cx="12191365" cy="382905"/>
          </a:xfrm>
          <a:custGeom>
            <a:avLst/>
            <a:gdLst/>
            <a:ahLst/>
            <a:cxnLst/>
            <a:rect l="l" t="t" r="r" b="b"/>
            <a:pathLst>
              <a:path w="12191365" h="382904">
                <a:moveTo>
                  <a:pt x="0" y="382524"/>
                </a:moveTo>
                <a:lnTo>
                  <a:pt x="12191238" y="382524"/>
                </a:lnTo>
                <a:lnTo>
                  <a:pt x="12191238" y="0"/>
                </a:lnTo>
                <a:lnTo>
                  <a:pt x="0" y="0"/>
                </a:lnTo>
                <a:lnTo>
                  <a:pt x="0" y="38252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2" y="1690877"/>
            <a:ext cx="12191365" cy="4507865"/>
          </a:xfrm>
          <a:custGeom>
            <a:avLst/>
            <a:gdLst/>
            <a:ahLst/>
            <a:cxnLst/>
            <a:rect l="l" t="t" r="r" b="b"/>
            <a:pathLst>
              <a:path w="12191365" h="4507865">
                <a:moveTo>
                  <a:pt x="0" y="4507242"/>
                </a:moveTo>
                <a:lnTo>
                  <a:pt x="12191238" y="4507242"/>
                </a:lnTo>
                <a:lnTo>
                  <a:pt x="12191238" y="0"/>
                </a:lnTo>
                <a:lnTo>
                  <a:pt x="0" y="0"/>
                </a:lnTo>
                <a:lnTo>
                  <a:pt x="0" y="450724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62" y="1681352"/>
            <a:ext cx="12191365" cy="19050"/>
          </a:xfrm>
          <a:custGeom>
            <a:avLst/>
            <a:gdLst/>
            <a:ahLst/>
            <a:cxnLst/>
            <a:rect l="l" t="t" r="r" b="b"/>
            <a:pathLst>
              <a:path w="12191365" h="19050">
                <a:moveTo>
                  <a:pt x="0" y="19050"/>
                </a:moveTo>
                <a:lnTo>
                  <a:pt x="12191238" y="19050"/>
                </a:lnTo>
                <a:lnTo>
                  <a:pt x="12191238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762" y="1690877"/>
            <a:ext cx="0" cy="5167630"/>
          </a:xfrm>
          <a:custGeom>
            <a:avLst/>
            <a:gdLst/>
            <a:ahLst/>
            <a:cxnLst/>
            <a:rect l="l" t="t" r="r" b="b"/>
            <a:pathLst>
              <a:path w="0" h="5167630">
                <a:moveTo>
                  <a:pt x="0" y="5167122"/>
                </a:moveTo>
                <a:lnTo>
                  <a:pt x="0" y="0"/>
                </a:lnTo>
              </a:path>
            </a:pathLst>
          </a:custGeom>
          <a:ln w="19050">
            <a:solidFill>
              <a:srgbClr val="E1E8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226977" y="2508404"/>
            <a:ext cx="253365" cy="1314450"/>
          </a:xfrm>
          <a:custGeom>
            <a:avLst/>
            <a:gdLst/>
            <a:ahLst/>
            <a:cxnLst/>
            <a:rect l="l" t="t" r="r" b="b"/>
            <a:pathLst>
              <a:path w="253364" h="1314450">
                <a:moveTo>
                  <a:pt x="0" y="0"/>
                </a:moveTo>
                <a:lnTo>
                  <a:pt x="0" y="1314259"/>
                </a:lnTo>
                <a:lnTo>
                  <a:pt x="253123" y="24599"/>
                </a:lnTo>
                <a:lnTo>
                  <a:pt x="202940" y="15760"/>
                </a:lnTo>
                <a:lnTo>
                  <a:pt x="152478" y="8874"/>
                </a:lnTo>
                <a:lnTo>
                  <a:pt x="101796" y="3948"/>
                </a:lnTo>
                <a:lnTo>
                  <a:pt x="50951" y="988"/>
                </a:lnTo>
                <a:lnTo>
                  <a:pt x="0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226977" y="2533011"/>
            <a:ext cx="1193165" cy="1289685"/>
          </a:xfrm>
          <a:custGeom>
            <a:avLst/>
            <a:gdLst/>
            <a:ahLst/>
            <a:cxnLst/>
            <a:rect l="l" t="t" r="r" b="b"/>
            <a:pathLst>
              <a:path w="1193165" h="1289685">
                <a:moveTo>
                  <a:pt x="253123" y="0"/>
                </a:moveTo>
                <a:lnTo>
                  <a:pt x="0" y="1289646"/>
                </a:lnTo>
                <a:lnTo>
                  <a:pt x="1192999" y="738263"/>
                </a:lnTo>
                <a:lnTo>
                  <a:pt x="1170960" y="692881"/>
                </a:lnTo>
                <a:lnTo>
                  <a:pt x="1147305" y="648569"/>
                </a:lnTo>
                <a:lnTo>
                  <a:pt x="1122074" y="605359"/>
                </a:lnTo>
                <a:lnTo>
                  <a:pt x="1095311" y="563284"/>
                </a:lnTo>
                <a:lnTo>
                  <a:pt x="1067057" y="522377"/>
                </a:lnTo>
                <a:lnTo>
                  <a:pt x="1037353" y="482670"/>
                </a:lnTo>
                <a:lnTo>
                  <a:pt x="1006242" y="444198"/>
                </a:lnTo>
                <a:lnTo>
                  <a:pt x="973765" y="406991"/>
                </a:lnTo>
                <a:lnTo>
                  <a:pt x="939964" y="371084"/>
                </a:lnTo>
                <a:lnTo>
                  <a:pt x="904880" y="336509"/>
                </a:lnTo>
                <a:lnTo>
                  <a:pt x="868556" y="303298"/>
                </a:lnTo>
                <a:lnTo>
                  <a:pt x="831032" y="271485"/>
                </a:lnTo>
                <a:lnTo>
                  <a:pt x="792352" y="241102"/>
                </a:lnTo>
                <a:lnTo>
                  <a:pt x="752556" y="212182"/>
                </a:lnTo>
                <a:lnTo>
                  <a:pt x="711687" y="184758"/>
                </a:lnTo>
                <a:lnTo>
                  <a:pt x="669785" y="158862"/>
                </a:lnTo>
                <a:lnTo>
                  <a:pt x="626894" y="134528"/>
                </a:lnTo>
                <a:lnTo>
                  <a:pt x="583053" y="111788"/>
                </a:lnTo>
                <a:lnTo>
                  <a:pt x="538307" y="90675"/>
                </a:lnTo>
                <a:lnTo>
                  <a:pt x="492695" y="71222"/>
                </a:lnTo>
                <a:lnTo>
                  <a:pt x="446260" y="53461"/>
                </a:lnTo>
                <a:lnTo>
                  <a:pt x="399044" y="37426"/>
                </a:lnTo>
                <a:lnTo>
                  <a:pt x="351088" y="23149"/>
                </a:lnTo>
                <a:lnTo>
                  <a:pt x="302433" y="10662"/>
                </a:lnTo>
                <a:lnTo>
                  <a:pt x="253123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26972" y="3271268"/>
            <a:ext cx="1314450" cy="1532255"/>
          </a:xfrm>
          <a:custGeom>
            <a:avLst/>
            <a:gdLst/>
            <a:ahLst/>
            <a:cxnLst/>
            <a:rect l="l" t="t" r="r" b="b"/>
            <a:pathLst>
              <a:path w="1314450" h="1532254">
                <a:moveTo>
                  <a:pt x="1192999" y="0"/>
                </a:moveTo>
                <a:lnTo>
                  <a:pt x="0" y="551395"/>
                </a:lnTo>
                <a:lnTo>
                  <a:pt x="874826" y="1532191"/>
                </a:lnTo>
                <a:lnTo>
                  <a:pt x="911087" y="1498614"/>
                </a:lnTo>
                <a:lnTo>
                  <a:pt x="945855" y="1463923"/>
                </a:lnTo>
                <a:lnTo>
                  <a:pt x="979123" y="1428165"/>
                </a:lnTo>
                <a:lnTo>
                  <a:pt x="1010880" y="1391386"/>
                </a:lnTo>
                <a:lnTo>
                  <a:pt x="1041116" y="1353633"/>
                </a:lnTo>
                <a:lnTo>
                  <a:pt x="1069822" y="1314953"/>
                </a:lnTo>
                <a:lnTo>
                  <a:pt x="1096987" y="1275392"/>
                </a:lnTo>
                <a:lnTo>
                  <a:pt x="1122604" y="1234998"/>
                </a:lnTo>
                <a:lnTo>
                  <a:pt x="1146660" y="1193817"/>
                </a:lnTo>
                <a:lnTo>
                  <a:pt x="1169148" y="1151896"/>
                </a:lnTo>
                <a:lnTo>
                  <a:pt x="1190057" y="1109282"/>
                </a:lnTo>
                <a:lnTo>
                  <a:pt x="1209377" y="1066020"/>
                </a:lnTo>
                <a:lnTo>
                  <a:pt x="1227099" y="1022159"/>
                </a:lnTo>
                <a:lnTo>
                  <a:pt x="1243214" y="977745"/>
                </a:lnTo>
                <a:lnTo>
                  <a:pt x="1257710" y="932823"/>
                </a:lnTo>
                <a:lnTo>
                  <a:pt x="1270580" y="887443"/>
                </a:lnTo>
                <a:lnTo>
                  <a:pt x="1281812" y="841649"/>
                </a:lnTo>
                <a:lnTo>
                  <a:pt x="1291397" y="795488"/>
                </a:lnTo>
                <a:lnTo>
                  <a:pt x="1299327" y="749008"/>
                </a:lnTo>
                <a:lnTo>
                  <a:pt x="1305590" y="702256"/>
                </a:lnTo>
                <a:lnTo>
                  <a:pt x="1310177" y="655277"/>
                </a:lnTo>
                <a:lnTo>
                  <a:pt x="1313078" y="608119"/>
                </a:lnTo>
                <a:lnTo>
                  <a:pt x="1314285" y="560828"/>
                </a:lnTo>
                <a:lnTo>
                  <a:pt x="1313786" y="513451"/>
                </a:lnTo>
                <a:lnTo>
                  <a:pt x="1311573" y="466035"/>
                </a:lnTo>
                <a:lnTo>
                  <a:pt x="1307635" y="418626"/>
                </a:lnTo>
                <a:lnTo>
                  <a:pt x="1301964" y="371272"/>
                </a:lnTo>
                <a:lnTo>
                  <a:pt x="1294548" y="324019"/>
                </a:lnTo>
                <a:lnTo>
                  <a:pt x="1285379" y="276913"/>
                </a:lnTo>
                <a:lnTo>
                  <a:pt x="1274447" y="230002"/>
                </a:lnTo>
                <a:lnTo>
                  <a:pt x="1261742" y="183332"/>
                </a:lnTo>
                <a:lnTo>
                  <a:pt x="1247255" y="136950"/>
                </a:lnTo>
                <a:lnTo>
                  <a:pt x="1230975" y="90903"/>
                </a:lnTo>
                <a:lnTo>
                  <a:pt x="1212893" y="45237"/>
                </a:lnTo>
                <a:lnTo>
                  <a:pt x="1192999" y="0"/>
                </a:lnTo>
                <a:close/>
              </a:path>
            </a:pathLst>
          </a:custGeom>
          <a:solidFill>
            <a:srgbClr val="66C5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5508595" y="3822661"/>
            <a:ext cx="1593215" cy="1314450"/>
          </a:xfrm>
          <a:custGeom>
            <a:avLst/>
            <a:gdLst/>
            <a:ahLst/>
            <a:cxnLst/>
            <a:rect l="l" t="t" r="r" b="b"/>
            <a:pathLst>
              <a:path w="1593215" h="1314450">
                <a:moveTo>
                  <a:pt x="718388" y="0"/>
                </a:moveTo>
                <a:lnTo>
                  <a:pt x="0" y="1100543"/>
                </a:lnTo>
                <a:lnTo>
                  <a:pt x="41782" y="1126723"/>
                </a:lnTo>
                <a:lnTo>
                  <a:pt x="84239" y="1151176"/>
                </a:lnTo>
                <a:lnTo>
                  <a:pt x="127323" y="1173907"/>
                </a:lnTo>
                <a:lnTo>
                  <a:pt x="170987" y="1194918"/>
                </a:lnTo>
                <a:lnTo>
                  <a:pt x="215185" y="1214214"/>
                </a:lnTo>
                <a:lnTo>
                  <a:pt x="259869" y="1231798"/>
                </a:lnTo>
                <a:lnTo>
                  <a:pt x="304992" y="1247674"/>
                </a:lnTo>
                <a:lnTo>
                  <a:pt x="350508" y="1261845"/>
                </a:lnTo>
                <a:lnTo>
                  <a:pt x="396368" y="1274314"/>
                </a:lnTo>
                <a:lnTo>
                  <a:pt x="442527" y="1285085"/>
                </a:lnTo>
                <a:lnTo>
                  <a:pt x="488937" y="1294163"/>
                </a:lnTo>
                <a:lnTo>
                  <a:pt x="535551" y="1301549"/>
                </a:lnTo>
                <a:lnTo>
                  <a:pt x="582321" y="1307248"/>
                </a:lnTo>
                <a:lnTo>
                  <a:pt x="629202" y="1311264"/>
                </a:lnTo>
                <a:lnTo>
                  <a:pt x="676146" y="1313599"/>
                </a:lnTo>
                <a:lnTo>
                  <a:pt x="723105" y="1314258"/>
                </a:lnTo>
                <a:lnTo>
                  <a:pt x="770034" y="1313244"/>
                </a:lnTo>
                <a:lnTo>
                  <a:pt x="816884" y="1310560"/>
                </a:lnTo>
                <a:lnTo>
                  <a:pt x="863609" y="1306210"/>
                </a:lnTo>
                <a:lnTo>
                  <a:pt x="910162" y="1300198"/>
                </a:lnTo>
                <a:lnTo>
                  <a:pt x="956496" y="1292527"/>
                </a:lnTo>
                <a:lnTo>
                  <a:pt x="1002563" y="1283200"/>
                </a:lnTo>
                <a:lnTo>
                  <a:pt x="1048317" y="1272222"/>
                </a:lnTo>
                <a:lnTo>
                  <a:pt x="1093710" y="1259595"/>
                </a:lnTo>
                <a:lnTo>
                  <a:pt x="1138696" y="1245324"/>
                </a:lnTo>
                <a:lnTo>
                  <a:pt x="1183228" y="1229411"/>
                </a:lnTo>
                <a:lnTo>
                  <a:pt x="1227258" y="1211861"/>
                </a:lnTo>
                <a:lnTo>
                  <a:pt x="1270740" y="1192676"/>
                </a:lnTo>
                <a:lnTo>
                  <a:pt x="1313626" y="1171861"/>
                </a:lnTo>
                <a:lnTo>
                  <a:pt x="1355869" y="1149419"/>
                </a:lnTo>
                <a:lnTo>
                  <a:pt x="1397423" y="1125353"/>
                </a:lnTo>
                <a:lnTo>
                  <a:pt x="1438240" y="1099667"/>
                </a:lnTo>
                <a:lnTo>
                  <a:pt x="1478274" y="1072365"/>
                </a:lnTo>
                <a:lnTo>
                  <a:pt x="1517477" y="1043450"/>
                </a:lnTo>
                <a:lnTo>
                  <a:pt x="1555802" y="1012926"/>
                </a:lnTo>
                <a:lnTo>
                  <a:pt x="1593202" y="980795"/>
                </a:lnTo>
                <a:lnTo>
                  <a:pt x="718388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4912638" y="3487472"/>
            <a:ext cx="1314450" cy="1435735"/>
          </a:xfrm>
          <a:custGeom>
            <a:avLst/>
            <a:gdLst/>
            <a:ahLst/>
            <a:cxnLst/>
            <a:rect l="l" t="t" r="r" b="b"/>
            <a:pathLst>
              <a:path w="1314450" h="1435735">
                <a:moveTo>
                  <a:pt x="43550" y="0"/>
                </a:moveTo>
                <a:lnTo>
                  <a:pt x="31754" y="48391"/>
                </a:lnTo>
                <a:lnTo>
                  <a:pt x="21846" y="96897"/>
                </a:lnTo>
                <a:lnTo>
                  <a:pt x="13807" y="145472"/>
                </a:lnTo>
                <a:lnTo>
                  <a:pt x="7621" y="194071"/>
                </a:lnTo>
                <a:lnTo>
                  <a:pt x="3269" y="242647"/>
                </a:lnTo>
                <a:lnTo>
                  <a:pt x="735" y="291154"/>
                </a:lnTo>
                <a:lnTo>
                  <a:pt x="0" y="339548"/>
                </a:lnTo>
                <a:lnTo>
                  <a:pt x="1046" y="387782"/>
                </a:lnTo>
                <a:lnTo>
                  <a:pt x="3857" y="435810"/>
                </a:lnTo>
                <a:lnTo>
                  <a:pt x="8415" y="483586"/>
                </a:lnTo>
                <a:lnTo>
                  <a:pt x="14701" y="531066"/>
                </a:lnTo>
                <a:lnTo>
                  <a:pt x="22699" y="578202"/>
                </a:lnTo>
                <a:lnTo>
                  <a:pt x="32390" y="624950"/>
                </a:lnTo>
                <a:lnTo>
                  <a:pt x="43758" y="671262"/>
                </a:lnTo>
                <a:lnTo>
                  <a:pt x="56784" y="717095"/>
                </a:lnTo>
                <a:lnTo>
                  <a:pt x="71451" y="762401"/>
                </a:lnTo>
                <a:lnTo>
                  <a:pt x="87741" y="807135"/>
                </a:lnTo>
                <a:lnTo>
                  <a:pt x="105637" y="851252"/>
                </a:lnTo>
                <a:lnTo>
                  <a:pt x="125121" y="894705"/>
                </a:lnTo>
                <a:lnTo>
                  <a:pt x="146175" y="937448"/>
                </a:lnTo>
                <a:lnTo>
                  <a:pt x="168782" y="979437"/>
                </a:lnTo>
                <a:lnTo>
                  <a:pt x="192924" y="1020624"/>
                </a:lnTo>
                <a:lnTo>
                  <a:pt x="218584" y="1060965"/>
                </a:lnTo>
                <a:lnTo>
                  <a:pt x="245744" y="1100413"/>
                </a:lnTo>
                <a:lnTo>
                  <a:pt x="274386" y="1138923"/>
                </a:lnTo>
                <a:lnTo>
                  <a:pt x="304493" y="1176449"/>
                </a:lnTo>
                <a:lnTo>
                  <a:pt x="336047" y="1212945"/>
                </a:lnTo>
                <a:lnTo>
                  <a:pt x="369030" y="1248366"/>
                </a:lnTo>
                <a:lnTo>
                  <a:pt x="403425" y="1282664"/>
                </a:lnTo>
                <a:lnTo>
                  <a:pt x="439214" y="1315796"/>
                </a:lnTo>
                <a:lnTo>
                  <a:pt x="476380" y="1347715"/>
                </a:lnTo>
                <a:lnTo>
                  <a:pt x="514905" y="1378375"/>
                </a:lnTo>
                <a:lnTo>
                  <a:pt x="554772" y="1407730"/>
                </a:lnTo>
                <a:lnTo>
                  <a:pt x="595962" y="1435734"/>
                </a:lnTo>
                <a:lnTo>
                  <a:pt x="1314337" y="335191"/>
                </a:lnTo>
                <a:lnTo>
                  <a:pt x="43550" y="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4956185" y="2508399"/>
            <a:ext cx="1271270" cy="1314450"/>
          </a:xfrm>
          <a:custGeom>
            <a:avLst/>
            <a:gdLst/>
            <a:ahLst/>
            <a:cxnLst/>
            <a:rect l="l" t="t" r="r" b="b"/>
            <a:pathLst>
              <a:path w="1271270" h="1314450">
                <a:moveTo>
                  <a:pt x="1270787" y="0"/>
                </a:moveTo>
                <a:lnTo>
                  <a:pt x="1221238" y="925"/>
                </a:lnTo>
                <a:lnTo>
                  <a:pt x="1172073" y="3683"/>
                </a:lnTo>
                <a:lnTo>
                  <a:pt x="1123331" y="8244"/>
                </a:lnTo>
                <a:lnTo>
                  <a:pt x="1075050" y="14579"/>
                </a:lnTo>
                <a:lnTo>
                  <a:pt x="1027266" y="22658"/>
                </a:lnTo>
                <a:lnTo>
                  <a:pt x="980020" y="32453"/>
                </a:lnTo>
                <a:lnTo>
                  <a:pt x="933347" y="43934"/>
                </a:lnTo>
                <a:lnTo>
                  <a:pt x="887287" y="57071"/>
                </a:lnTo>
                <a:lnTo>
                  <a:pt x="841876" y="71837"/>
                </a:lnTo>
                <a:lnTo>
                  <a:pt x="797154" y="88201"/>
                </a:lnTo>
                <a:lnTo>
                  <a:pt x="753157" y="106134"/>
                </a:lnTo>
                <a:lnTo>
                  <a:pt x="709924" y="125607"/>
                </a:lnTo>
                <a:lnTo>
                  <a:pt x="667492" y="146591"/>
                </a:lnTo>
                <a:lnTo>
                  <a:pt x="625901" y="169057"/>
                </a:lnTo>
                <a:lnTo>
                  <a:pt x="585186" y="192976"/>
                </a:lnTo>
                <a:lnTo>
                  <a:pt x="545387" y="218318"/>
                </a:lnTo>
                <a:lnTo>
                  <a:pt x="506541" y="245054"/>
                </a:lnTo>
                <a:lnTo>
                  <a:pt x="468687" y="273154"/>
                </a:lnTo>
                <a:lnTo>
                  <a:pt x="431861" y="302591"/>
                </a:lnTo>
                <a:lnTo>
                  <a:pt x="396102" y="333334"/>
                </a:lnTo>
                <a:lnTo>
                  <a:pt x="361449" y="365354"/>
                </a:lnTo>
                <a:lnTo>
                  <a:pt x="327938" y="398622"/>
                </a:lnTo>
                <a:lnTo>
                  <a:pt x="295607" y="433109"/>
                </a:lnTo>
                <a:lnTo>
                  <a:pt x="264495" y="468786"/>
                </a:lnTo>
                <a:lnTo>
                  <a:pt x="234640" y="505623"/>
                </a:lnTo>
                <a:lnTo>
                  <a:pt x="206079" y="543591"/>
                </a:lnTo>
                <a:lnTo>
                  <a:pt x="178850" y="582662"/>
                </a:lnTo>
                <a:lnTo>
                  <a:pt x="152992" y="622805"/>
                </a:lnTo>
                <a:lnTo>
                  <a:pt x="128542" y="663992"/>
                </a:lnTo>
                <a:lnTo>
                  <a:pt x="105537" y="706193"/>
                </a:lnTo>
                <a:lnTo>
                  <a:pt x="84017" y="749379"/>
                </a:lnTo>
                <a:lnTo>
                  <a:pt x="64018" y="793522"/>
                </a:lnTo>
                <a:lnTo>
                  <a:pt x="45579" y="838591"/>
                </a:lnTo>
                <a:lnTo>
                  <a:pt x="28738" y="884558"/>
                </a:lnTo>
                <a:lnTo>
                  <a:pt x="13532" y="931393"/>
                </a:lnTo>
                <a:lnTo>
                  <a:pt x="0" y="979068"/>
                </a:lnTo>
                <a:lnTo>
                  <a:pt x="1270787" y="1314259"/>
                </a:lnTo>
                <a:lnTo>
                  <a:pt x="1270787" y="0"/>
                </a:lnTo>
                <a:close/>
              </a:path>
            </a:pathLst>
          </a:custGeom>
          <a:solidFill>
            <a:srgbClr val="FF66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6353556" y="2414015"/>
            <a:ext cx="478790" cy="100965"/>
          </a:xfrm>
          <a:custGeom>
            <a:avLst/>
            <a:gdLst/>
            <a:ahLst/>
            <a:cxnLst/>
            <a:rect l="l" t="t" r="r" b="b"/>
            <a:pathLst>
              <a:path w="478790" h="100964">
                <a:moveTo>
                  <a:pt x="0" y="100584"/>
                </a:moveTo>
                <a:lnTo>
                  <a:pt x="420623" y="0"/>
                </a:lnTo>
                <a:lnTo>
                  <a:pt x="478536" y="0"/>
                </a:lnTo>
              </a:path>
            </a:pathLst>
          </a:custGeom>
          <a:ln w="9525">
            <a:solidFill>
              <a:srgbClr val="A6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https://thevab.com/signin?utm_source=website&amp;utm_medium=resource-center&amp;utm_campaign=grab-n-gos" TargetMode="External"/><Relationship Id="rId4" Type="http://schemas.openxmlformats.org/officeDocument/2006/relationships/image" Target="../media/image2.png"/><Relationship Id="rId5" Type="http://schemas.openxmlformats.org/officeDocument/2006/relationships/hyperlink" Target="https://thevab.com/insight/silver-lining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663744" y="2876050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15%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35279" y="3876133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F1A61"/>
                </a:solidFill>
                <a:latin typeface="Arial"/>
                <a:cs typeface="Arial"/>
              </a:rPr>
              <a:t>20%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92356" y="4780950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21%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312599" y="3909374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1F1A61"/>
                </a:solidFill>
                <a:latin typeface="Arial"/>
                <a:cs typeface="Arial"/>
              </a:rPr>
              <a:t>20%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359016" y="2876050"/>
            <a:ext cx="4311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 b="1">
                <a:solidFill>
                  <a:srgbClr val="FFFFFF"/>
                </a:solidFill>
                <a:latin typeface="Arial"/>
                <a:cs typeface="Arial"/>
              </a:rPr>
              <a:t>21%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483108" y="2802382"/>
            <a:ext cx="11709400" cy="4055745"/>
            <a:chOff x="483108" y="2802382"/>
            <a:chExt cx="11709400" cy="4055745"/>
          </a:xfrm>
        </p:grpSpPr>
        <p:sp>
          <p:nvSpPr>
            <p:cNvPr id="8" name="object 8" descr=""/>
            <p:cNvSpPr/>
            <p:nvPr/>
          </p:nvSpPr>
          <p:spPr>
            <a:xfrm>
              <a:off x="1371600" y="5536692"/>
              <a:ext cx="111760" cy="113030"/>
            </a:xfrm>
            <a:custGeom>
              <a:avLst/>
              <a:gdLst/>
              <a:ahLst/>
              <a:cxnLst/>
              <a:rect l="l" t="t" r="r" b="b"/>
              <a:pathLst>
                <a:path w="111759" h="113029">
                  <a:moveTo>
                    <a:pt x="111252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1252" y="112776"/>
                  </a:lnTo>
                  <a:lnTo>
                    <a:pt x="111252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3432047" y="5536692"/>
              <a:ext cx="113030" cy="113030"/>
            </a:xfrm>
            <a:custGeom>
              <a:avLst/>
              <a:gdLst/>
              <a:ahLst/>
              <a:cxnLst/>
              <a:rect l="l" t="t" r="r" b="b"/>
              <a:pathLst>
                <a:path w="113029" h="113029">
                  <a:moveTo>
                    <a:pt x="112775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2775" y="112776"/>
                  </a:lnTo>
                  <a:lnTo>
                    <a:pt x="112775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5166360" y="5536692"/>
              <a:ext cx="113030" cy="113030"/>
            </a:xfrm>
            <a:custGeom>
              <a:avLst/>
              <a:gdLst/>
              <a:ahLst/>
              <a:cxnLst/>
              <a:rect l="l" t="t" r="r" b="b"/>
              <a:pathLst>
                <a:path w="113029" h="113029">
                  <a:moveTo>
                    <a:pt x="112775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2775" y="112776"/>
                  </a:lnTo>
                  <a:lnTo>
                    <a:pt x="112775" y="0"/>
                  </a:lnTo>
                  <a:close/>
                </a:path>
              </a:pathLst>
            </a:custGeom>
            <a:solidFill>
              <a:srgbClr val="66C5A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900672" y="5536692"/>
              <a:ext cx="111760" cy="113030"/>
            </a:xfrm>
            <a:custGeom>
              <a:avLst/>
              <a:gdLst/>
              <a:ahLst/>
              <a:cxnLst/>
              <a:rect l="l" t="t" r="r" b="b"/>
              <a:pathLst>
                <a:path w="111759" h="113029">
                  <a:moveTo>
                    <a:pt x="111251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1251" y="112776"/>
                  </a:lnTo>
                  <a:lnTo>
                    <a:pt x="111251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8633460" y="5536692"/>
              <a:ext cx="113030" cy="113030"/>
            </a:xfrm>
            <a:custGeom>
              <a:avLst/>
              <a:gdLst/>
              <a:ahLst/>
              <a:cxnLst/>
              <a:rect l="l" t="t" r="r" b="b"/>
              <a:pathLst>
                <a:path w="113029" h="113029">
                  <a:moveTo>
                    <a:pt x="112775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2775" y="112776"/>
                  </a:lnTo>
                  <a:lnTo>
                    <a:pt x="112775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0367772" y="5536692"/>
              <a:ext cx="113030" cy="113030"/>
            </a:xfrm>
            <a:custGeom>
              <a:avLst/>
              <a:gdLst/>
              <a:ahLst/>
              <a:cxnLst/>
              <a:rect l="l" t="t" r="r" b="b"/>
              <a:pathLst>
                <a:path w="113029" h="113029">
                  <a:moveTo>
                    <a:pt x="112775" y="0"/>
                  </a:moveTo>
                  <a:lnTo>
                    <a:pt x="0" y="0"/>
                  </a:lnTo>
                  <a:lnTo>
                    <a:pt x="0" y="112776"/>
                  </a:lnTo>
                  <a:lnTo>
                    <a:pt x="112775" y="112776"/>
                  </a:lnTo>
                  <a:lnTo>
                    <a:pt x="11277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085843" y="2808732"/>
              <a:ext cx="391795" cy="2254250"/>
            </a:xfrm>
            <a:custGeom>
              <a:avLst/>
              <a:gdLst/>
              <a:ahLst/>
              <a:cxnLst/>
              <a:rect l="l" t="t" r="r" b="b"/>
              <a:pathLst>
                <a:path w="391795" h="2254250">
                  <a:moveTo>
                    <a:pt x="391667" y="2253996"/>
                  </a:moveTo>
                  <a:lnTo>
                    <a:pt x="315441" y="2251430"/>
                  </a:lnTo>
                  <a:lnTo>
                    <a:pt x="253193" y="2244434"/>
                  </a:lnTo>
                  <a:lnTo>
                    <a:pt x="211224" y="2234059"/>
                  </a:lnTo>
                  <a:lnTo>
                    <a:pt x="195833" y="2221357"/>
                  </a:lnTo>
                  <a:lnTo>
                    <a:pt x="195833" y="1159637"/>
                  </a:lnTo>
                  <a:lnTo>
                    <a:pt x="180443" y="1146934"/>
                  </a:lnTo>
                  <a:lnTo>
                    <a:pt x="138474" y="1136559"/>
                  </a:lnTo>
                  <a:lnTo>
                    <a:pt x="76226" y="1129563"/>
                  </a:lnTo>
                  <a:lnTo>
                    <a:pt x="0" y="1126998"/>
                  </a:lnTo>
                  <a:lnTo>
                    <a:pt x="76226" y="1124432"/>
                  </a:lnTo>
                  <a:lnTo>
                    <a:pt x="138474" y="1117436"/>
                  </a:lnTo>
                  <a:lnTo>
                    <a:pt x="180443" y="1107061"/>
                  </a:lnTo>
                  <a:lnTo>
                    <a:pt x="195833" y="1094359"/>
                  </a:lnTo>
                  <a:lnTo>
                    <a:pt x="195833" y="32639"/>
                  </a:lnTo>
                  <a:lnTo>
                    <a:pt x="211224" y="19936"/>
                  </a:lnTo>
                  <a:lnTo>
                    <a:pt x="253193" y="9561"/>
                  </a:lnTo>
                  <a:lnTo>
                    <a:pt x="315441" y="2565"/>
                  </a:lnTo>
                  <a:lnTo>
                    <a:pt x="391667" y="0"/>
                  </a:lnTo>
                </a:path>
              </a:pathLst>
            </a:custGeom>
            <a:ln w="12700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3108" y="6518147"/>
              <a:ext cx="11708774" cy="339852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10518850" y="5441349"/>
            <a:ext cx="3695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5">
                <a:solidFill>
                  <a:srgbClr val="1B1363"/>
                </a:solidFill>
                <a:latin typeface="Arial"/>
                <a:cs typeface="Arial"/>
              </a:rPr>
              <a:t>65+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82674" y="3425190"/>
            <a:ext cx="2258695" cy="1022985"/>
          </a:xfrm>
          <a:prstGeom prst="rect">
            <a:avLst/>
          </a:prstGeom>
          <a:solidFill>
            <a:srgbClr val="FFFFFF"/>
          </a:solidFill>
          <a:ln w="19050">
            <a:solidFill>
              <a:srgbClr val="1F1A61"/>
            </a:solidFill>
          </a:ln>
        </p:spPr>
        <p:txBody>
          <a:bodyPr wrap="square" lIns="0" tIns="88265" rIns="0" bIns="0" rtlCol="0" vert="horz">
            <a:spAutoFit/>
          </a:bodyPr>
          <a:lstStyle/>
          <a:p>
            <a:pPr algn="ctr" marL="149225" marR="145415" indent="-635">
              <a:lnSpc>
                <a:spcPct val="100000"/>
              </a:lnSpc>
              <a:spcBef>
                <a:spcPts val="695"/>
              </a:spcBef>
            </a:pPr>
            <a:r>
              <a:rPr dirty="0" sz="1800">
                <a:solidFill>
                  <a:srgbClr val="1F1A61"/>
                </a:solidFill>
                <a:latin typeface="Arial"/>
                <a:cs typeface="Arial"/>
              </a:rPr>
              <a:t>A55+</a:t>
            </a:r>
            <a:r>
              <a:rPr dirty="0" sz="1800" spc="204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1A61"/>
                </a:solidFill>
                <a:latin typeface="Arial"/>
                <a:cs typeface="Arial"/>
              </a:rPr>
              <a:t>account</a:t>
            </a:r>
            <a:r>
              <a:rPr dirty="0" sz="1800" spc="9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1F1A61"/>
                </a:solidFill>
                <a:latin typeface="Arial"/>
                <a:cs typeface="Arial"/>
              </a:rPr>
              <a:t>for </a:t>
            </a:r>
            <a:r>
              <a:rPr dirty="0" sz="1800" b="1">
                <a:solidFill>
                  <a:srgbClr val="1F1A61"/>
                </a:solidFill>
                <a:latin typeface="Arial"/>
                <a:cs typeface="Arial"/>
              </a:rPr>
              <a:t>41%</a:t>
            </a:r>
            <a:r>
              <a:rPr dirty="0" sz="18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1800" spc="-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1A61"/>
                </a:solidFill>
                <a:latin typeface="Arial"/>
                <a:cs typeface="Arial"/>
              </a:rPr>
              <a:t>annual</a:t>
            </a:r>
            <a:r>
              <a:rPr dirty="0" sz="18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800" spc="-30">
                <a:solidFill>
                  <a:srgbClr val="1F1A61"/>
                </a:solidFill>
                <a:latin typeface="Arial"/>
                <a:cs typeface="Arial"/>
              </a:rPr>
              <a:t>U.S. </a:t>
            </a:r>
            <a:r>
              <a:rPr dirty="0" sz="1800" spc="-10">
                <a:solidFill>
                  <a:srgbClr val="1F1A61"/>
                </a:solidFill>
                <a:latin typeface="Arial"/>
                <a:cs typeface="Arial"/>
              </a:rPr>
              <a:t>expenditures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43435" y="554029"/>
            <a:ext cx="968629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Adults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65+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active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spenders,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accounting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21%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annual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total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expenditures,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which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translates</a:t>
            </a:r>
            <a:r>
              <a:rPr dirty="0" sz="26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$1.9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trillion</a:t>
            </a:r>
            <a:endParaRPr sz="26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365644" y="54504"/>
            <a:ext cx="17278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life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stage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761" y="-13525"/>
            <a:ext cx="12206605" cy="1700530"/>
            <a:chOff x="761" y="-13525"/>
            <a:chExt cx="12206605" cy="1700530"/>
          </a:xfrm>
        </p:grpSpPr>
        <p:pic>
          <p:nvPicPr>
            <p:cNvPr id="21" name="object 21" descr="">
              <a:hlinkClick r:id="rId3"/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22" name="object 22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761" y="761"/>
              <a:ext cx="2938780" cy="307975"/>
            </a:xfrm>
            <a:custGeom>
              <a:avLst/>
              <a:gdLst/>
              <a:ahLst/>
              <a:cxnLst/>
              <a:rect l="l" t="t" r="r" b="b"/>
              <a:pathLst>
                <a:path w="2938780" h="307975">
                  <a:moveTo>
                    <a:pt x="2938259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2938259" y="307848"/>
                  </a:lnTo>
                  <a:lnTo>
                    <a:pt x="2938259" y="0"/>
                  </a:lnTo>
                  <a:close/>
                </a:path>
              </a:pathLst>
            </a:custGeom>
            <a:solidFill>
              <a:srgbClr val="1B136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1421155" y="5441349"/>
            <a:ext cx="8484235" cy="568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13030">
              <a:lnSpc>
                <a:spcPct val="100000"/>
              </a:lnSpc>
              <a:spcBef>
                <a:spcPts val="95"/>
              </a:spcBef>
              <a:tabLst>
                <a:tab pos="2174240" algn="l"/>
                <a:tab pos="3908425" algn="l"/>
                <a:tab pos="5641975" algn="l"/>
                <a:tab pos="7376159" algn="l"/>
              </a:tabLst>
            </a:pP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Under</a:t>
            </a:r>
            <a:r>
              <a:rPr dirty="0" sz="16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25</a:t>
            </a:r>
            <a:r>
              <a:rPr dirty="0" sz="16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25-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34 </a:t>
            </a: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35-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44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45-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54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55-</a:t>
            </a:r>
            <a:r>
              <a:rPr dirty="0" sz="1600">
                <a:solidFill>
                  <a:srgbClr val="1B1363"/>
                </a:solidFill>
                <a:latin typeface="Arial"/>
                <a:cs typeface="Arial"/>
              </a:rPr>
              <a:t>64 </a:t>
            </a:r>
            <a:r>
              <a:rPr dirty="0" sz="1600" spc="-10">
                <a:solidFill>
                  <a:srgbClr val="1B1363"/>
                </a:solidFill>
                <a:latin typeface="Arial"/>
                <a:cs typeface="Arial"/>
              </a:rPr>
              <a:t>Years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VAB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analysis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Consumer Expenditure</a:t>
            </a:r>
            <a:r>
              <a:rPr dirty="0" sz="7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Survey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 2021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data,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Bureau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Labor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Statistics,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reported</a:t>
            </a:r>
            <a:r>
              <a:rPr dirty="0" sz="700" spc="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September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2022,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Data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represents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adults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65+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due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data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age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group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breakouts.</a:t>
            </a:r>
            <a:endParaRPr sz="7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61" y="761"/>
            <a:ext cx="2938780" cy="30797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55244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434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Consumer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Expenditures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120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Age</a:t>
            </a:r>
            <a:r>
              <a:rPr dirty="0" sz="12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Group</a:t>
            </a:r>
            <a:endParaRPr sz="12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3523646" y="1732027"/>
            <a:ext cx="5144135" cy="749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%</a:t>
            </a:r>
            <a:r>
              <a:rPr dirty="0" u="sng" sz="1600" spc="-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Share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1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Annual</a:t>
            </a:r>
            <a:r>
              <a:rPr dirty="0" u="sng" sz="1600" spc="-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Aggregate</a:t>
            </a:r>
            <a:r>
              <a:rPr dirty="0" u="sng" sz="1600" spc="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Expenditures</a:t>
            </a:r>
            <a:r>
              <a:rPr dirty="0" u="sng" sz="1600" spc="-3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By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Demo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600">
              <a:latin typeface="Arial"/>
              <a:cs typeface="Arial"/>
            </a:endParaRPr>
          </a:p>
          <a:p>
            <a:pPr algn="r" marR="1322705">
              <a:lnSpc>
                <a:spcPct val="100000"/>
              </a:lnSpc>
            </a:pPr>
            <a:r>
              <a:rPr dirty="0" sz="1400" spc="-25" b="1">
                <a:solidFill>
                  <a:srgbClr val="1F1A61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-4762" y="6193345"/>
            <a:ext cx="12201525" cy="287020"/>
            <a:chOff x="-4762" y="6193345"/>
            <a:chExt cx="12201525" cy="287020"/>
          </a:xfrm>
        </p:grpSpPr>
        <p:sp>
          <p:nvSpPr>
            <p:cNvPr id="28" name="object 28" descr=""/>
            <p:cNvSpPr/>
            <p:nvPr/>
          </p:nvSpPr>
          <p:spPr>
            <a:xfrm>
              <a:off x="0" y="6198120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55"/>
                  </a:lnTo>
                  <a:lnTo>
                    <a:pt x="12192000" y="27735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0" y="619810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7"/>
                  </a:moveTo>
                  <a:lnTo>
                    <a:pt x="0" y="277367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3617682" y="6226185"/>
            <a:ext cx="5028565" cy="565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download the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‘A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Silver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Lining’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learn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200">
              <a:latin typeface="Arial"/>
              <a:cs typeface="Arial"/>
            </a:endParaRPr>
          </a:p>
          <a:p>
            <a:pPr marL="401320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62E566-8AEC-4151-BFCF-D23DB3D9CB6A}"/>
</file>

<file path=customXml/itemProps2.xml><?xml version="1.0" encoding="utf-8"?>
<ds:datastoreItem xmlns:ds="http://schemas.openxmlformats.org/officeDocument/2006/customXml" ds:itemID="{C4DA337D-6776-4069-974F-753694983D85}"/>
</file>

<file path=customXml/itemProps3.xml><?xml version="1.0" encoding="utf-8"?>
<ds:datastoreItem xmlns:ds="http://schemas.openxmlformats.org/officeDocument/2006/customXml" ds:itemID="{DC76DF8D-AB00-401C-B8FD-81D72647192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2024-05-01T17:39:17Z</dcterms:created>
  <dcterms:modified xsi:type="dcterms:W3CDTF">2024-05-01T17:39:17Z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