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43EE3F-7DA3-4B24-8A62-9C86D5FB8C6D}" v="1" dt="2025-11-04T22:15:02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1-04T22:15:02.327" v="0"/>
      <pc:docMkLst>
        <pc:docMk/>
      </pc:docMkLst>
      <pc:sldChg chg="add">
        <pc:chgData name="Dylan Breger" userId="9b3da09f-10fe-42ec-9aa5-9fa2a3e9cc20" providerId="ADAL" clId="{D81AFA50-692E-4678-A384-3793507736DC}" dt="2025-11-04T22:15:02.327" v="0"/>
        <pc:sldMkLst>
          <pc:docMk/>
          <pc:sldMk cId="132165613" sldId="2147474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DBBEC-2D6E-7169-C371-8CD3FF881F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6107A-5380-357A-B800-782D48407E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9A244-37BE-4233-9672-587BE126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520BB-ECD6-1F72-849F-1877CB2EA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28BCA-2E8D-A1F5-AF37-047B578C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DE09F-CAA1-E01A-8204-26A1823A3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D50BD5-E684-0628-B0E9-C7CDCAEB1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922F7-539F-1C94-C4EC-BC35C1F96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47318-9ED4-B730-0B88-268A57D3B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F92D8-AF37-0939-F263-B45154FC9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3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DDEF25-B433-0243-49EC-EA1BB5C0FA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0524D2-9830-DC59-CEE0-0096EE6FD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23F7D-5B57-7197-FDE9-00A50F428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E5309-B430-2902-F0AB-29CFE3654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D315B-0FB7-EE4B-7C57-A20BA621C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8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D812A-EEA8-824F-2EB8-7D9420F83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176B7-66E2-2C04-8D79-D366975D9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C1D34-21F3-D9AE-56C2-C8B71E2E7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31FC0-4DBA-47CF-E678-6BE3146F0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7543B-82FD-A306-6D1D-84815C7B8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8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931E6-5AAC-30FA-23DC-999606B75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E4A163-7F02-6950-80E2-C71885947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C2601-EE0B-CF95-B454-3D449A19B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316AC-EBA3-5E71-34E8-369C7B1C3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6553-D8F5-EB81-5D1D-40C646FED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8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23523-CC9A-D9B2-F13F-C40B44DEE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BEFCE-166A-C096-1D3C-092977E5A7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E637BD-1875-C521-30C4-F43134848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ADD9F2-3E6A-3C4D-20A9-52C727308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3D4D6-77EC-21D2-6EA2-7765817D7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1CD72-6EA6-F8BE-CD7C-7B4CC0C40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0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4BAFF-CD79-9486-44B4-BC43A5C2E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76455B-04E0-7E80-BBA0-0A0678022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0543D3-F456-7E9A-CB4B-6238404BF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BC2161-413A-54CA-019B-F4AC9FE54E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019D2D-98E8-8CC6-EB48-8CE0BE14D9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7DC35C-BBBE-9020-E3FE-2B109D302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E990D4-059A-04F0-CA80-4695DA4A0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38C804-003C-3B0D-E707-3DE5AEA6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3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D7AC9-7C5E-C4E1-6331-161F7E312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A3ECAF-6384-DEE0-BDF8-A549699D4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B037F7-AE54-1187-EB1F-AF7A91C07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3C499A-4AA9-3E2F-3060-AFF3AF96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6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DB2709-A6C0-3868-FF22-0B02CC7F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02DFA3-CBC3-8FE7-2EBE-9886FFD85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36256E-C438-F8D6-58ED-134C43158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44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846E8-A36E-F258-AA7B-975908E5A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58A8A-479B-8780-8F98-994250FF1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EBE5A2-D6B4-8EB2-A968-76ED92AEF6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5E22-AB8B-494F-B6D8-DD39E6CDC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6CDF0-AAFD-4E2F-3BC0-06C4AE51C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EA7297-D48D-92FD-DB56-18C0C9FAC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95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5DE83-F498-1D0E-CA82-9A145F5E4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958888-8F99-4A67-4FD0-79CC7383ED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B36B5-E3DA-D19B-1176-42F0F2D15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B40FB-DDA9-EB95-8FC7-1138EFB23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E56477-502A-0133-18BE-710C23403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05564B-A8E9-BD8F-AF8F-7ADF1B8B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68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DD50C-55E7-FF89-2746-5B4330B9A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A627D-90E6-BAC3-DF21-D760FE1E8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43C0A-79A4-1198-C1D3-8F75823CF3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D1E18-BED6-4DC0-9748-D1445A161E5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B97D5-B28E-8AD7-36E8-18E73DB2E2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3C164-F860-6030-CBEB-6C71E5E95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286EF2-901C-4C41-B7EC-C15F1318A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79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D968ECA-B816-08BB-1CE3-888DA6BFDB69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07208E-CCB1-0343-E438-C13E120327E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B799861-2E19-1B40-3BD6-2BF71CF0562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B227C6-0841-275C-404E-13846EA6FA9D}"/>
              </a:ext>
            </a:extLst>
          </p:cNvPr>
          <p:cNvSpPr txBox="1"/>
          <p:nvPr/>
        </p:nvSpPr>
        <p:spPr>
          <a:xfrm>
            <a:off x="483207" y="6228958"/>
            <a:ext cx="11687274" cy="307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Center for Scholars &amp; Storytellers at UCLA,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Get Real! Relatability on Demand: Teens &amp; Screens 2025. 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Based on a survey of 1,500 adolescents (ages 10-24) on their perceptions, opinions and beliefs about various types of popular media, including TV shows, movies, video games and digital media.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26D45A7-AFC7-DF4C-088C-4D61A949F5C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AF0185-80BD-0701-7BB8-26BCB774228D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lifestage insights</a:t>
            </a:r>
          </a:p>
        </p:txBody>
      </p:sp>
      <p:pic>
        <p:nvPicPr>
          <p:cNvPr id="16" name="Picture 2">
            <a:hlinkClick r:id="rId4"/>
            <a:extLst>
              <a:ext uri="{FF2B5EF4-FFF2-40B4-BE49-F238E27FC236}">
                <a16:creationId xmlns:a16="http://schemas.microsoft.com/office/drawing/2014/main" id="{E3E24EBA-88A5-6449-467D-E0F992A00F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582350AE-AD34-89C8-0F56-E0142D9AEA53}"/>
              </a:ext>
            </a:extLst>
          </p:cNvPr>
          <p:cNvSpPr/>
          <p:nvPr/>
        </p:nvSpPr>
        <p:spPr>
          <a:xfrm>
            <a:off x="1" y="0"/>
            <a:ext cx="2712720" cy="287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Teens’ Connection to TV and Movies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DD20ED9-9559-D98D-7447-5118218EDE6C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Teens are more likely to bond with each other over TV shows and movies than social media content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B0BC56C6-91E0-F585-38F7-DBC43A809DB9}"/>
              </a:ext>
            </a:extLst>
          </p:cNvPr>
          <p:cNvSpPr/>
          <p:nvPr/>
        </p:nvSpPr>
        <p:spPr>
          <a:xfrm>
            <a:off x="1048795" y="1854325"/>
            <a:ext cx="4585949" cy="4299197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47500E-1051-F74D-3633-F6FC60D78AF3}"/>
              </a:ext>
            </a:extLst>
          </p:cNvPr>
          <p:cNvSpPr txBox="1"/>
          <p:nvPr/>
        </p:nvSpPr>
        <p:spPr>
          <a:xfrm>
            <a:off x="1133459" y="3197720"/>
            <a:ext cx="441662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53%</a:t>
            </a:r>
            <a:br>
              <a:rPr kumimoji="0" lang="en-US" sz="3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of adolescents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discuss TV shows and movies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r>
              <a:rPr kumimoji="0" lang="en-US" sz="200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with their friends</a:t>
            </a:r>
            <a:b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</a:b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more than content on 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>
              <a:solidFill>
                <a:srgbClr val="1B1464"/>
              </a:solidFill>
              <a:latin typeface="Helvetica" panose="020B0604020202020204"/>
              <a:cs typeface="Helvetica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Only </a:t>
            </a:r>
            <a:r>
              <a:rPr kumimoji="0" lang="en-US" b="1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18.6%</a:t>
            </a:r>
            <a:r>
              <a:rPr kumimoji="0" lang="en-US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discuss social media more</a:t>
            </a: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A05FA81A-39F5-92FD-2EBE-A97ED59F0859}"/>
              </a:ext>
            </a:extLst>
          </p:cNvPr>
          <p:cNvSpPr/>
          <p:nvPr/>
        </p:nvSpPr>
        <p:spPr>
          <a:xfrm>
            <a:off x="6557257" y="1854325"/>
            <a:ext cx="4585949" cy="4299197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E64664A-A10D-CE84-ABAF-862218A8BE5F}"/>
              </a:ext>
            </a:extLst>
          </p:cNvPr>
          <p:cNvSpPr txBox="1"/>
          <p:nvPr/>
        </p:nvSpPr>
        <p:spPr>
          <a:xfrm>
            <a:off x="6641921" y="3197720"/>
            <a:ext cx="441662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57%</a:t>
            </a:r>
            <a:br>
              <a:rPr kumimoji="0" lang="en-US" sz="3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of adolescents said they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watch TV and movies more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than older generations think they do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>
              <a:solidFill>
                <a:srgbClr val="1B1464"/>
              </a:solidFill>
              <a:latin typeface="Helvetica" panose="020B0604020202020204"/>
              <a:cs typeface="Helvetica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Nearly </a:t>
            </a:r>
            <a:r>
              <a:rPr kumimoji="0" lang="en-US" b="1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4x</a:t>
            </a:r>
            <a:r>
              <a:rPr kumimoji="0" lang="en-US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more than those that disagreed (14.6%)</a:t>
            </a:r>
            <a:endParaRPr kumimoji="0" lang="en-US" sz="2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pic>
        <p:nvPicPr>
          <p:cNvPr id="7" name="Picture 6" descr="A blue and black chat bubbles&#10;&#10;AI-generated content may be incorrect.">
            <a:extLst>
              <a:ext uri="{FF2B5EF4-FFF2-40B4-BE49-F238E27FC236}">
                <a16:creationId xmlns:a16="http://schemas.microsoft.com/office/drawing/2014/main" id="{71056275-2372-2E01-2019-8B56916D70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183" y="1957154"/>
            <a:ext cx="1405171" cy="1405171"/>
          </a:xfrm>
          <a:prstGeom prst="rect">
            <a:avLst/>
          </a:prstGeom>
        </p:spPr>
      </p:pic>
      <p:pic>
        <p:nvPicPr>
          <p:cNvPr id="9" name="Picture 8" descr="A pink line art of a television&#10;&#10;AI-generated content may be incorrect.">
            <a:extLst>
              <a:ext uri="{FF2B5EF4-FFF2-40B4-BE49-F238E27FC236}">
                <a16:creationId xmlns:a16="http://schemas.microsoft.com/office/drawing/2014/main" id="{10C5EE20-E38D-699E-0BF8-A0B0041C913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645" y="1957154"/>
            <a:ext cx="1405172" cy="140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65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EEA738C-84DF-4E85-B7A1-670E19D2B804}"/>
</file>

<file path=customXml/itemProps2.xml><?xml version="1.0" encoding="utf-8"?>
<ds:datastoreItem xmlns:ds="http://schemas.openxmlformats.org/officeDocument/2006/customXml" ds:itemID="{FF9D0563-1D89-431D-B8EC-23E3D7CFFD69}"/>
</file>

<file path=customXml/itemProps3.xml><?xml version="1.0" encoding="utf-8"?>
<ds:datastoreItem xmlns:ds="http://schemas.openxmlformats.org/officeDocument/2006/customXml" ds:itemID="{A17F60B0-D2FA-4FF7-BB3B-C5BC7169DE5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2025-11-04T22:15:00Z</dcterms:created>
  <dcterms:modified xsi:type="dcterms:W3CDTF">2025-11-04T22:15:03Z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