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4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4A7D46-55F5-462A-838D-202834829F8F}" v="1" dt="2025-10-03T20:46:09.5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0-03T20:46:09.595" v="0"/>
      <pc:docMkLst>
        <pc:docMk/>
      </pc:docMkLst>
      <pc:sldChg chg="add">
        <pc:chgData name="Dylan Breger" userId="9b3da09f-10fe-42ec-9aa5-9fa2a3e9cc20" providerId="ADAL" clId="{D81AFA50-692E-4678-A384-3793507736DC}" dt="2025-10-03T20:46:09.595" v="0"/>
        <pc:sldMkLst>
          <pc:docMk/>
          <pc:sldMk cId="3602599779" sldId="214747424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540998041604793"/>
          <c:y val="2.3047973932889591E-2"/>
          <c:w val="0.45459001958395201"/>
          <c:h val="0.966186466320002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8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D492-4623-A6BC-B9FAFD29954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Unfollow or mute an account</c:v>
                </c:pt>
                <c:pt idx="1">
                  <c:v>Delete a social media app</c:v>
                </c:pt>
                <c:pt idx="2">
                  <c:v>Disable out-of-app notifications</c:v>
                </c:pt>
                <c:pt idx="3">
                  <c:v>Disable in-app notifications</c:v>
                </c:pt>
                <c:pt idx="4">
                  <c:v>Set self-imposed time limits on use</c:v>
                </c:pt>
                <c:pt idx="5">
                  <c:v>Temporarily deactivate a social media account</c:v>
                </c:pt>
                <c:pt idx="6">
                  <c:v>Use timer tools to set time limits on use</c:v>
                </c:pt>
                <c:pt idx="7">
                  <c:v>Permanently deactivate a social media account</c:v>
                </c:pt>
                <c:pt idx="8">
                  <c:v>Have never taken steps to limit my social media usage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0.42</c:v>
                </c:pt>
                <c:pt idx="1">
                  <c:v>0.4</c:v>
                </c:pt>
                <c:pt idx="2">
                  <c:v>0.36</c:v>
                </c:pt>
                <c:pt idx="3">
                  <c:v>0.32</c:v>
                </c:pt>
                <c:pt idx="4">
                  <c:v>0.32</c:v>
                </c:pt>
                <c:pt idx="5">
                  <c:v>0.3</c:v>
                </c:pt>
                <c:pt idx="6">
                  <c:v>0.19</c:v>
                </c:pt>
                <c:pt idx="7">
                  <c:v>0.17</c:v>
                </c:pt>
                <c:pt idx="8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B5-4CF7-A18B-8FB96E4811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127503167"/>
        <c:axId val="2127508447"/>
      </c:barChart>
      <c:catAx>
        <c:axId val="212750316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+mn-cs"/>
              </a:defRPr>
            </a:pPr>
            <a:endParaRPr lang="en-US"/>
          </a:p>
        </c:txPr>
        <c:crossAx val="2127508447"/>
        <c:crosses val="autoZero"/>
        <c:auto val="1"/>
        <c:lblAlgn val="ctr"/>
        <c:lblOffset val="100"/>
        <c:noMultiLvlLbl val="0"/>
      </c:catAx>
      <c:valAx>
        <c:axId val="2127508447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21275031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1469D-1A0E-4C6F-A5B4-11B6697F370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9C2E1A-FABE-4F07-9F28-5338FC852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82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AFD97-7A59-E607-7A03-498B2D755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351FEF-C8E6-CCFE-C205-36DCFE5745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292382-FA98-6386-DB70-8624A1A8A9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469F3-CB54-A6E4-63E0-CA86237F4C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8598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C6C43-CD57-B170-9581-58328A0B24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3410A1-26FC-8526-3AE8-1C018B032C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0F0F6-8200-7565-758F-19E64FE0A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7D7F-3CD8-40BE-B5CB-238E633926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61E79-3E01-B4E6-36CA-B428E8308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DF7BB-F2B3-E66E-EA6E-25A758B48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5ADC-2804-4739-A7AB-78ABC8D03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50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3AB76-EE41-3907-9F89-D3B513AE6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CC8952-EC82-BD99-203F-655B05B8BC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4AB03-0274-40C4-99AB-57DC11C6B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7D7F-3CD8-40BE-B5CB-238E633926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A8AFF7-57DF-7889-5ADC-BBEC708D7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6586A-2D31-FE95-8E05-3BA2DECD3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5ADC-2804-4739-A7AB-78ABC8D03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50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1281AD-45ED-41A3-4308-C9865AAA6C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82889B-411D-8588-A3EB-B5B0962064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559E6-12D9-D3E2-D492-D3DAF5D34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7D7F-3CD8-40BE-B5CB-238E633926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91347-BE5B-9A8E-EA86-37BD31EF8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4C77E-B524-EC4C-A091-2A8FAE6A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5ADC-2804-4739-A7AB-78ABC8D03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4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95FAB-CD92-340B-7276-32E177E50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9FCD7-B1E6-EEE2-72C7-DC76140A7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4AADE-3B09-9476-75A8-F8150560E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7D7F-3CD8-40BE-B5CB-238E633926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13B9F-C1E0-7282-A22D-06CE11CEF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15C15-CF4B-434E-EDF4-3A801D963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5ADC-2804-4739-A7AB-78ABC8D03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46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F2BC2-68D1-04C6-AD5A-5CDBBA23F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F819E3-71D9-F1BB-F459-CC4EF1B45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E10CB-56A0-B128-DA16-0239F9E10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7D7F-3CD8-40BE-B5CB-238E633926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86FC7-DAF6-275E-2754-841EB7047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FEB14-7D14-25D0-93D8-E9A6E783F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5ADC-2804-4739-A7AB-78ABC8D03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7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B6997-9E96-D2B2-C3B8-84721D6A6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05F52-548A-EB43-761D-14F5110457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90B095-033A-FA68-C216-765D17D1C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8AC52-C423-99B1-FBDA-1F9C34791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7D7F-3CD8-40BE-B5CB-238E633926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A3C194-0108-0272-9803-C271CB50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8C1B9C-2D8F-AECC-90B7-176275F42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5ADC-2804-4739-A7AB-78ABC8D03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08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5A3B5-55CD-1537-CF86-9E1CD25DD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02045-88E6-09DC-D404-470B8E463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5D4495-103E-A2A6-3064-5B460A3C1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3DDABC-6721-7B6C-7FBC-D2046223B2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C76D3D-7B92-B7BE-8257-33BA6BAE7F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99DC19-955B-F88C-1449-EF53459A9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7D7F-3CD8-40BE-B5CB-238E633926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2584FD-1AC4-43D0-30DD-913DC1066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4C91CF-358D-DCB6-08B7-B75DCEDC1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5ADC-2804-4739-A7AB-78ABC8D03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06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7CB15-32E0-4708-ADCC-FE04181B1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58EBD0-2A64-E2A4-7BC5-FD24619C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7D7F-3CD8-40BE-B5CB-238E633926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C0C308-0026-85F5-1720-6043A3889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C76C6D-A1F1-7045-D287-B08992A8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5ADC-2804-4739-A7AB-78ABC8D03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6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8FBD76-805F-E255-B365-DC51C0890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7D7F-3CD8-40BE-B5CB-238E633926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60D0FF-65B7-2F93-5430-80EC86560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DAA21F-4404-7BF1-0A82-76492671E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5ADC-2804-4739-A7AB-78ABC8D03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6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7BCCE-44BC-B951-57B4-431F95531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F3DEE-CC7E-58DF-C01F-FC7D9297F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699B22-270C-7E30-A157-64D797A0C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6FE2D-D9FB-0A01-D6D2-CED8102EF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7D7F-3CD8-40BE-B5CB-238E633926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CB2649-C34F-2792-1CE4-F2DA8747D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E0B706-B16A-BEBC-73CB-F89A92C79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5ADC-2804-4739-A7AB-78ABC8D03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902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613DE-F490-8B32-A9D8-E9352B1EB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F47E5C-28A4-1A1A-48B2-B0EC5E65BD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8427B7-763A-7FCE-B7D7-102828CAD5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DA0DC-7B35-D546-4F73-9BBD8C003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7D7F-3CD8-40BE-B5CB-238E633926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8DFEDA-D048-FE88-A17A-07CD46E0A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9B1A56-4113-F6D6-EC00-C158491C8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75ADC-2804-4739-A7AB-78ABC8D03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15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903731-796A-112B-7E5C-DD5302CC5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68D148-4E92-073D-2151-20301ED62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C65E7-F8D1-65F0-9398-C3D94BCF08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E17D7F-3CD8-40BE-B5CB-238E63392620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74B2D-4BF9-AE15-64C2-5ECAD388BA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401F4-8149-EBF6-116A-E9283E1FFD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775ADC-2804-4739-A7AB-78ABC8D03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15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1EA20-779C-355E-F9CD-AC17D7959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EDD0A6F-0EF3-6EA0-7E44-218A17DB66DC}"/>
              </a:ext>
            </a:extLst>
          </p:cNvPr>
          <p:cNvSpPr>
            <a:spLocks/>
          </p:cNvSpPr>
          <p:nvPr/>
        </p:nvSpPr>
        <p:spPr>
          <a:xfrm>
            <a:off x="0" y="1685014"/>
            <a:ext cx="12192001" cy="4575355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4859D2-C502-A770-49A3-F711ACEA52CD}"/>
              </a:ext>
            </a:extLst>
          </p:cNvPr>
          <p:cNvSpPr txBox="1"/>
          <p:nvPr/>
        </p:nvSpPr>
        <p:spPr>
          <a:xfrm>
            <a:off x="418108" y="1846115"/>
            <a:ext cx="11355784" cy="330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U.S. Gen Z Adults Who Have Taken the Following Steps to Limit Their Social Media Usage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CD60186-64D8-B778-D1B7-CC6E26264C0A}"/>
              </a:ext>
            </a:extLst>
          </p:cNvPr>
          <p:cNvGraphicFramePr/>
          <p:nvPr/>
        </p:nvGraphicFramePr>
        <p:xfrm>
          <a:off x="197010" y="2234162"/>
          <a:ext cx="11797981" cy="3888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5B40821B-6FA4-9439-C408-37215503D3B2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00B8DBE-EDD2-EEE3-04C0-8EF5455846B7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</a:rPr>
              <a:t>Scan or click to access more life stage insights</a:t>
            </a:r>
          </a:p>
        </p:txBody>
      </p:sp>
      <p:pic>
        <p:nvPicPr>
          <p:cNvPr id="17" name="Picture 2">
            <a:hlinkClick r:id="rId4"/>
            <a:extLst>
              <a:ext uri="{FF2B5EF4-FFF2-40B4-BE49-F238E27FC236}">
                <a16:creationId xmlns:a16="http://schemas.microsoft.com/office/drawing/2014/main" id="{151C94D5-06BE-A3BE-A535-EEE44439AF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07A30C27-FDA5-5265-CBE8-788F4058DA73}"/>
              </a:ext>
            </a:extLst>
          </p:cNvPr>
          <p:cNvSpPr/>
          <p:nvPr/>
        </p:nvSpPr>
        <p:spPr>
          <a:xfrm>
            <a:off x="120866" y="428839"/>
            <a:ext cx="1014708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+mn-cs"/>
              </a:rPr>
              <a:t>Many Gen </a:t>
            </a:r>
            <a:r>
              <a:rPr kumimoji="0" lang="en-US" sz="2600" b="1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+mn-cs"/>
              </a:rPr>
              <a:t>Zers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+mn-cs"/>
              </a:rPr>
              <a:t> have deleted an app, </a:t>
            </a:r>
            <a:r>
              <a:rPr lang="en-US" sz="2600" b="1">
                <a:solidFill>
                  <a:srgbClr val="1B1464"/>
                </a:solidFill>
                <a:latin typeface="Helvetica" panose="020B0604020202020204" pitchFamily="34" charset="0"/>
                <a:ea typeface="Calibri" panose="020F0502020204030204" pitchFamily="34" charset="0"/>
              </a:rPr>
              <a:t>self-imposed restrictions or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+mn-cs"/>
              </a:rPr>
              <a:t>deactivated an account to limit their social media usage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8CAFB78-135E-C8A0-2033-E88BBA713BE8}"/>
              </a:ext>
            </a:extLst>
          </p:cNvPr>
          <p:cNvSpPr txBox="1"/>
          <p:nvPr/>
        </p:nvSpPr>
        <p:spPr>
          <a:xfrm>
            <a:off x="503714" y="6315942"/>
            <a:ext cx="114779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The Harris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Poll, Sep 10, 2024. Q: Which of the following steps, if any, have you ever taken to limit your social media usage? Note: Ages 18-27; excludes “other” responses.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443CA3A-AED5-FB6C-616D-EC91D96C1D9C}"/>
              </a:ext>
            </a:extLst>
          </p:cNvPr>
          <p:cNvSpPr/>
          <p:nvPr/>
        </p:nvSpPr>
        <p:spPr>
          <a:xfrm>
            <a:off x="-1" y="-1"/>
            <a:ext cx="3307081" cy="2868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Steps Gen Z Takes to Limit Social Media Use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68ED0F3-2122-C8EA-9967-E2EA697E9BD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BA4C4BA5-0EF7-844C-9070-54C71E382727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599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237f2f3484408467e45b747c5845ccf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b433cc06a25bc9d0fea9587faf898cd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11031EA-4FBB-4080-9775-7FA72D56E918}"/>
</file>

<file path=customXml/itemProps2.xml><?xml version="1.0" encoding="utf-8"?>
<ds:datastoreItem xmlns:ds="http://schemas.openxmlformats.org/officeDocument/2006/customXml" ds:itemID="{3696FFA3-243E-4CC6-8ED4-5D1D3230F482}"/>
</file>

<file path=customXml/itemProps3.xml><?xml version="1.0" encoding="utf-8"?>
<ds:datastoreItem xmlns:ds="http://schemas.openxmlformats.org/officeDocument/2006/customXml" ds:itemID="{B7BAC842-A248-488F-9D52-D181290BBE3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2025-10-03T20:46:06Z</dcterms:created>
  <dcterms:modified xsi:type="dcterms:W3CDTF">2025-10-03T20:46:17Z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