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2EBD7-14B6-419B-B593-A265DB6007AF}" v="1" dt="2025-05-06T20:42:43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B32EBD7-14B6-419B-B593-A265DB6007AF}"/>
    <pc:docChg chg="addSld modSld">
      <pc:chgData name="Dylan Breger" userId="9b3da09f-10fe-42ec-9aa5-9fa2a3e9cc20" providerId="ADAL" clId="{2B32EBD7-14B6-419B-B593-A265DB6007AF}" dt="2025-05-06T20:42:43.342" v="0"/>
      <pc:docMkLst>
        <pc:docMk/>
      </pc:docMkLst>
      <pc:sldChg chg="add">
        <pc:chgData name="Dylan Breger" userId="9b3da09f-10fe-42ec-9aa5-9fa2a3e9cc20" providerId="ADAL" clId="{2B32EBD7-14B6-419B-B593-A265DB6007AF}" dt="2025-05-06T20:42:43.342" v="0"/>
        <pc:sldMkLst>
          <pc:docMk/>
          <pc:sldMk cId="1819570758" sldId="214747406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3477255912131"/>
          <c:y val="4.0476199444227305E-2"/>
          <c:w val="0.81568242274315728"/>
          <c:h val="0.919047601111545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91-4F4C-BAEF-12B759634A3E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A91-4F4C-BAEF-12B759634A3E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91-4F4C-BAEF-12B759634A3E}"/>
              </c:ext>
            </c:extLst>
          </c:dPt>
          <c:dPt>
            <c:idx val="4"/>
            <c:invertIfNegative val="0"/>
            <c:bubble3D val="0"/>
            <c:spPr>
              <a:solidFill>
                <a:srgbClr val="FFEE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A91-4F4C-BAEF-12B759634A3E}"/>
              </c:ext>
            </c:extLst>
          </c:dPt>
          <c:dPt>
            <c:idx val="5"/>
            <c:invertIfNegative val="0"/>
            <c:bubble3D val="0"/>
            <c:spPr>
              <a:solidFill>
                <a:srgbClr val="A34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591-4ADC-8593-558C09FE75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</c:v>
                </c:pt>
                <c:pt idx="1">
                  <c:v>P18-24</c:v>
                </c:pt>
                <c:pt idx="2">
                  <c:v>P25-34</c:v>
                </c:pt>
                <c:pt idx="3">
                  <c:v>P35-44</c:v>
                </c:pt>
                <c:pt idx="4">
                  <c:v>P45-54</c:v>
                </c:pt>
                <c:pt idx="5">
                  <c:v>P55+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0.19</c:v>
                </c:pt>
                <c:pt idx="1">
                  <c:v>0.26</c:v>
                </c:pt>
                <c:pt idx="2">
                  <c:v>0.28000000000000003</c:v>
                </c:pt>
                <c:pt idx="3">
                  <c:v>0.22</c:v>
                </c:pt>
                <c:pt idx="4">
                  <c:v>0.22</c:v>
                </c:pt>
                <c:pt idx="5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1-4F4C-BAEF-12B759634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axId val="627407952"/>
        <c:axId val="627409392"/>
      </c:barChart>
      <c:catAx>
        <c:axId val="627407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627409392"/>
        <c:crosses val="autoZero"/>
        <c:auto val="1"/>
        <c:lblAlgn val="ctr"/>
        <c:lblOffset val="100"/>
        <c:noMultiLvlLbl val="0"/>
      </c:catAx>
      <c:valAx>
        <c:axId val="62740939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740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B5239-6BD2-3C5A-E0E7-5B9958CFB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408AF-E373-65F0-DEF5-D87B68B23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EF581-8CB5-F2D1-CA85-D8871672C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20CE7-827D-7194-7854-4CE0E74DD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343E6-BEA9-2730-548F-2617E0506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0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BFE2-0690-E90E-3892-1FAE5D19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9773F-8312-F642-A4E5-C90EFA0A0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46B72-1E35-CFA4-FE4F-B1234F66A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0AC40-8343-6F65-A0E8-72346F0E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82B3A-1679-211B-A764-3DAF757A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4D1C86-84B7-31EE-DF2B-FDC3E44B1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EDDDC7-527A-6BFA-2CC9-036599E6F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E4DBC-E43A-5AA3-FFA7-752171A7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7938D-0A33-E76A-B62D-100A84FC6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658D-CAD9-62B0-C24A-DBF6EB25C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7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59F2A-ABBF-360E-8C05-4A27FCAB9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441DD-FA30-5170-6A0F-7BC9A0A50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418D0-39DE-45B6-8006-CDB1B99D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CA533-B482-37B7-370E-1EBCABF12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F181-726B-0D0A-29FA-29AEC157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22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FC56-2B18-AEE1-1718-B9B74E2A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2D476-DF22-BA01-48C6-920BBD96F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4A1B5-6617-7072-226B-514F57250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8074C-4948-5FDC-604B-E7B062BE7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64099-C692-7337-3857-6BB67FA0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0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8509B-5D18-6809-130B-938924C0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D5E3F-B427-8E44-E80B-4697285E9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981BA9-6C05-ED34-B1F2-8C4E6CF78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A81CF-E5AA-5383-0C4F-345A98AD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85878-5687-580D-6736-BAF0B204E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82A2E-D897-6AA9-2A56-2CA1A927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7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D1F1-6C45-B49F-31BD-9E3FF4D0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5DB84-FB86-4B7D-CCC6-174B5EC84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9A9D9-275B-9A63-7D13-63847BCD3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CCF409-08D6-0B0A-8E2B-159DB7112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73EA4-271F-C5A2-57C0-58BBCDE24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A45077-FE4E-5CA6-7DB6-117C6E052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E2117C-798C-3BCE-9252-9F4A222D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9D3F5A-7F65-49E6-72EA-031A3FA11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8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4FB0C-B733-B66E-6D76-6079E9140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3CB4F-AE29-5EBB-6D17-D51F01EB0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84D10-C8C9-75F8-D59D-35120D6E6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A95E80-2F64-8708-6AD9-1B9B2F56F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5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18C137-FA8D-63D3-AB53-4DA7506E0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19F614-833C-9D2E-C11E-103CD2E1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585C5C-50A7-6BB9-A9E6-1A426895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7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AEA11-1E72-9A75-7FCA-BD7046F0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A387-78E6-3BA3-ED5D-4C54772FD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372F7-1129-A8C2-09E4-11729C55D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44212-D0C9-2FC1-BD6D-08CB0E73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800E9-2E1C-B2DA-A813-D19D3F02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480C2-1F9F-5D0E-B7D9-4DB6D35A1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4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4BD2-4FD4-3C99-7F74-4B8EAE837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61417-6F8A-BA02-80E2-D093CA317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37303-F1C4-D585-3BEE-C22BD22AC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3C404-5D23-CFCD-EAE1-BFE6CC2F9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1267C-2CF5-0BB2-BAFE-B5CB25DD6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B9279-A2DD-A500-D372-CE4F35A4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5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6CC7E-8C41-A296-F16D-189D38E8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1693C-63E5-B046-4882-8AE555C8D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AFFB2-AEB1-D70E-52AA-88ABC2FB3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377804-D009-40F8-B021-C03AE6E2C2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552C1-904D-4101-2022-9F66F2DD0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44B19-FF7B-9F0B-2524-5EFF6CA9B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106226-9FD2-40DB-BFFE-E2CD519C5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7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F4368-6166-C244-536E-FAFD3299B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2F8D2D3-CACB-815F-56B2-5A522F535222}"/>
              </a:ext>
            </a:extLst>
          </p:cNvPr>
          <p:cNvSpPr/>
          <p:nvPr/>
        </p:nvSpPr>
        <p:spPr>
          <a:xfrm>
            <a:off x="0" y="1801535"/>
            <a:ext cx="7909560" cy="409390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B7F3ED-7C3C-6B3E-312D-44C9582B2F8B}"/>
              </a:ext>
            </a:extLst>
          </p:cNvPr>
          <p:cNvSpPr txBox="1"/>
          <p:nvPr/>
        </p:nvSpPr>
        <p:spPr>
          <a:xfrm>
            <a:off x="-22168" y="1914678"/>
            <a:ext cx="775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Fandom of Scripted Specialty / Independent Movies by Demo</a:t>
            </a: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AE2587-85AB-A789-83B6-D0B2786A087C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Over 50MM people are fans of specialty and independent movies, with a skew towards younger audiences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4" name="Picture 2">
            <a:hlinkClick r:id="rId2"/>
            <a:extLst>
              <a:ext uri="{FF2B5EF4-FFF2-40B4-BE49-F238E27FC236}">
                <a16:creationId xmlns:a16="http://schemas.microsoft.com/office/drawing/2014/main" id="{0F33CED7-4841-A102-B151-16280EFA0E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BEDF51C-A761-7A3D-44E9-479F96D46F8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E438A6-C754-2273-D3F5-F51C871527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3CE9E09-0581-30D0-D698-1471C4AE7A2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5702B1-B192-26B0-D510-C18AF7CF2B19}"/>
              </a:ext>
            </a:extLst>
          </p:cNvPr>
          <p:cNvSpPr/>
          <p:nvPr/>
        </p:nvSpPr>
        <p:spPr>
          <a:xfrm>
            <a:off x="-3" y="0"/>
            <a:ext cx="3842429" cy="30631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Specialty / Independent Movie Fans: By Age Group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FE48D9-C62A-CFA5-0730-1A5E372FB04C}"/>
              </a:ext>
            </a:extLst>
          </p:cNvPr>
          <p:cNvSpPr/>
          <p:nvPr/>
        </p:nvSpPr>
        <p:spPr>
          <a:xfrm>
            <a:off x="7832925" y="1778320"/>
            <a:ext cx="4359075" cy="4093903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20C2B402-9604-3B38-93FF-6767F245E589}"/>
              </a:ext>
            </a:extLst>
          </p:cNvPr>
          <p:cNvGraphicFramePr/>
          <p:nvPr/>
        </p:nvGraphicFramePr>
        <p:xfrm>
          <a:off x="295076" y="2395435"/>
          <a:ext cx="7381385" cy="345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920137-37AB-63C1-E05C-2FAA49EAFED6}"/>
              </a:ext>
            </a:extLst>
          </p:cNvPr>
          <p:cNvCxnSpPr>
            <a:cxnSpLocks/>
          </p:cNvCxnSpPr>
          <p:nvPr/>
        </p:nvCxnSpPr>
        <p:spPr>
          <a:xfrm>
            <a:off x="295076" y="3048532"/>
            <a:ext cx="7436683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A122063-D4AD-54AA-3893-8D8E399554B6}"/>
              </a:ext>
            </a:extLst>
          </p:cNvPr>
          <p:cNvSpPr txBox="1"/>
          <p:nvPr/>
        </p:nvSpPr>
        <p:spPr>
          <a:xfrm>
            <a:off x="7842504" y="2582541"/>
            <a:ext cx="435907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solidFill>
                  <a:srgbClr val="FFEE60"/>
                </a:solidFill>
                <a:latin typeface="Helvetica" panose="020B0403020202020204"/>
                <a:cs typeface="Helvetica" panose="020B0403020202020204"/>
              </a:rPr>
              <a:t>52MM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Helvetica" panose="020B0403020202020204"/>
                <a:cs typeface="Helvetica" panose="020B0403020202020204"/>
              </a:rPr>
              <a:t>people are </a:t>
            </a:r>
            <a:r>
              <a:rPr lang="en-US" sz="2800" b="1">
                <a:solidFill>
                  <a:schemeClr val="bg1"/>
                </a:solidFill>
                <a:latin typeface="Helvetica" panose="020B0403020202020204"/>
                <a:cs typeface="Helvetica" panose="020B0403020202020204"/>
              </a:rPr>
              <a:t>fans of specialty / independent movies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DCB2F6-5EFF-EDA2-3ABF-EF21411A5F7D}"/>
              </a:ext>
            </a:extLst>
          </p:cNvPr>
          <p:cNvSpPr txBox="1"/>
          <p:nvPr/>
        </p:nvSpPr>
        <p:spPr>
          <a:xfrm>
            <a:off x="459850" y="63362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Harvard Shorenstein Center,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Independent Film Audience &amp; Landscape Study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November 2024.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D6BB14A-7F37-382E-3BAD-B64F26629230}"/>
              </a:ext>
            </a:extLst>
          </p:cNvPr>
          <p:cNvSpPr txBox="1"/>
          <p:nvPr/>
        </p:nvSpPr>
        <p:spPr>
          <a:xfrm>
            <a:off x="10281866" y="54504"/>
            <a:ext cx="190647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" marR="5080" indent="-56515" algn="ctr">
              <a:lnSpc>
                <a:spcPct val="100000"/>
              </a:lnSpc>
              <a:spcBef>
                <a:spcPts val="100"/>
              </a:spcBef>
            </a:pP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sz="10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sz="1000" b="1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sz="10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sz="1000" b="1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 spc="-10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sz="10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>
                <a:solidFill>
                  <a:srgbClr val="EC3B8D"/>
                </a:solidFill>
                <a:latin typeface="Arial"/>
                <a:cs typeface="Arial"/>
              </a:rPr>
              <a:t>cinema</a:t>
            </a:r>
            <a:r>
              <a:rPr sz="10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000" b="1" spc="-10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957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A9D525-4C79-4C39-88B8-04E5303C954D}"/>
</file>

<file path=customXml/itemProps2.xml><?xml version="1.0" encoding="utf-8"?>
<ds:datastoreItem xmlns:ds="http://schemas.openxmlformats.org/officeDocument/2006/customXml" ds:itemID="{00A3F0DE-E913-4B3F-8D7E-438D8A85B8A3}"/>
</file>

<file path=customXml/itemProps3.xml><?xml version="1.0" encoding="utf-8"?>
<ds:datastoreItem xmlns:ds="http://schemas.openxmlformats.org/officeDocument/2006/customXml" ds:itemID="{8DE05781-31FC-4436-901A-7E6D08E4E133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2025-05-06T20:35:21Z</dcterms:created>
  <dcterms:modified xsi:type="dcterms:W3CDTF">2025-05-06T20:42:54Z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