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37639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9BAEA-F087-48AE-A0C2-3DDC31F9140D}" v="1" dt="2024-07-15T20:06:20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Breger" userId="9b3da09f-10fe-42ec-9aa5-9fa2a3e9cc20" providerId="ADAL" clId="{B449BAEA-F087-48AE-A0C2-3DDC31F9140D}"/>
    <pc:docChg chg="addSld modSld">
      <pc:chgData name="Dylan Breger" userId="9b3da09f-10fe-42ec-9aa5-9fa2a3e9cc20" providerId="ADAL" clId="{B449BAEA-F087-48AE-A0C2-3DDC31F9140D}" dt="2024-07-15T20:06:20.902" v="0"/>
      <pc:docMkLst>
        <pc:docMk/>
      </pc:docMkLst>
      <pc:sldChg chg="add">
        <pc:chgData name="Dylan Breger" userId="9b3da09f-10fe-42ec-9aa5-9fa2a3e9cc20" providerId="ADAL" clId="{B449BAEA-F087-48AE-A0C2-3DDC31F9140D}" dt="2024-07-15T20:06:20.902" v="0"/>
        <pc:sldMkLst>
          <pc:docMk/>
          <pc:sldMk cId="2630020236" sldId="214737639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1137397634213E-2"/>
          <c:y val="0.16122102287904647"/>
          <c:w val="0.97497725204731578"/>
          <c:h val="0.679857570139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A18-24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3F5-4896-8FBE-8FBE8E668F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A25-34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3F5-4896-8FBE-8FBE8E668F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A35-49</c:v>
                </c:pt>
              </c:strCache>
            </c:strRef>
          </c:tx>
          <c:spPr>
            <a:solidFill>
              <a:srgbClr val="FFE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3F5-4896-8FBE-8FBE8E668F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A50+</c:v>
                </c:pt>
              </c:strCache>
            </c:strRef>
          </c:tx>
          <c:spPr>
            <a:solidFill>
              <a:srgbClr val="A34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3F5-4896-8FBE-8FBE8E668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229568"/>
        <c:axId val="298225728"/>
      </c:barChart>
      <c:catAx>
        <c:axId val="298229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225728"/>
        <c:crosses val="autoZero"/>
        <c:auto val="1"/>
        <c:lblAlgn val="ctr"/>
        <c:lblOffset val="100"/>
        <c:noMultiLvlLbl val="0"/>
      </c:catAx>
      <c:valAx>
        <c:axId val="298225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2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558030564650755"/>
          <c:y val="3.3423119587658711E-3"/>
          <c:w val="0.42428970861126436"/>
          <c:h val="7.7613483991773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4AB2-CB7A-62D5-DAE6-92511ADB0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5CB80-9AAD-56B2-5E99-65CA3F466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61CE2-715E-07F2-1D8D-30712310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9C3B-BBBA-96B0-88E3-7CCD2E4A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E15DB-A75A-702B-CB13-DE5F0BB2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7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58F-EB3A-DA13-BA25-492D9C138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74C8F-FD96-0538-189E-87D8F2559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74C2D-2F04-62B6-A3B7-C39AD19D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6CCCE-8258-ED2D-4B7A-E0ED37CD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F60B2-536C-7732-286E-19AB8870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7681D-30ED-1C61-DD47-87A1529AA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DA1DF-B338-FE2E-DC57-F3EEDBF0C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A9FB-279A-7B8B-17F1-02D8D713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BA0CF-BCF3-8FA5-1E87-DE9A482E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08E14-E45E-F24D-2DCF-DAFA776B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1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E9D8-D11F-22E0-D0C2-5A16B7BC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90052-2779-3CC4-C31F-9824A59BE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190C-18E3-AE6B-9AE0-3BC87FA4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6B4BC-A346-6CD8-F394-A9D3A133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8CD1-DFB3-0CB6-8EDF-82EEAFFD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04FC-0452-760A-73FE-07AC43B3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55408-4E3E-A822-6D96-79BC63E5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DCAEE-ED00-B637-18D4-CD495B72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38A6-B019-D37C-EB33-334CFD82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A64F-52C4-42EB-6780-CA3068A0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3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D55D-7FC5-779B-4949-0E815D74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895B6-91C0-653D-8748-7DDFDBA57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A2444-300F-B626-B8E0-456ABBDE0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6F514-0868-0E90-EE14-E3A63F32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D518D-EA17-3ACD-616A-5D61A16F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0C103-FEBA-E4A7-6E59-E8A457F4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3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7B24-3A6A-AF03-2391-A1C2E4F0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34221-71D3-36B4-CE90-C1184FFFC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194B3-3E25-08B0-1B18-D33F51933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72CDE-747F-2AD7-2862-3A7D920D7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8AFCE-E5E6-24E7-67BB-2F5979ED0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3A0BA4-3AEC-FFF0-C92F-A157A3BA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A4837-9B4A-9127-4BE9-8AC20DBB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B40FA7-4B1E-79EC-7E0D-E100CD3B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3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7DFA-BAEC-C2A5-DD3D-D6AE642F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C3C45-44A9-A480-BA9C-E3589367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B5C98-25D5-F301-29E5-B21229C3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B8C20-F0CA-AAF3-6746-38215080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95933-2243-73A2-BD6B-99CABA2C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5B74D-8393-5DCF-F169-282D61A8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C4D94-224E-8E50-1435-2F4A436A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C4AE-4D45-4222-EBEE-34CA9197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8BF4-E3F6-B7A4-5B98-4CA207C76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96CB6-0B22-7F7B-7747-ED3287AC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F7D3A-7DB9-DAA7-4FE2-39FF274C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0A148-F691-19CD-85BB-B00544EF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62AD3-74C5-0676-2A6E-1268FEF5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2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1B1A-778A-7A87-E349-33A94A8E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3C974-0961-AA13-6A74-71F268127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7B305-A178-0303-D5ED-DD0774B82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391BD-F23F-629D-D30B-E6A9D74D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04068-DD43-B1D7-1390-6E768FA5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3BCB-C9C9-279D-FAC1-3215A337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0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0A78E-9B17-9AD2-4550-88D15619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F651A-91DD-C393-8A80-46BD33E2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A5670-1747-2242-95CA-98878C82E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46353B-D455-45FB-A0ED-E6E4873118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40EAB-EFF2-6B58-63B7-D55442118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E26C3-2050-EBC0-EF55-502559C18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EE7DC2-6DBC-4C21-AC4F-F6EAFCF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thevab.com/sign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BA036-8B2B-1EA5-41BF-47AB6B20E7E3}"/>
              </a:ext>
            </a:extLst>
          </p:cNvPr>
          <p:cNvSpPr/>
          <p:nvPr/>
        </p:nvSpPr>
        <p:spPr>
          <a:xfrm>
            <a:off x="4970384" y="1685013"/>
            <a:ext cx="7221616" cy="4272662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477929-100E-E703-B8A2-5600D5E77FCC}"/>
              </a:ext>
            </a:extLst>
          </p:cNvPr>
          <p:cNvSpPr/>
          <p:nvPr/>
        </p:nvSpPr>
        <p:spPr>
          <a:xfrm>
            <a:off x="5739811" y="3281680"/>
            <a:ext cx="5583135" cy="2037340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78E64-F54A-7F7E-7170-20EC9F7117C2}"/>
              </a:ext>
            </a:extLst>
          </p:cNvPr>
          <p:cNvSpPr txBox="1"/>
          <p:nvPr/>
        </p:nvSpPr>
        <p:spPr>
          <a:xfrm>
            <a:off x="5746212" y="3605729"/>
            <a:ext cx="55703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‘I am more likely to purchase from brands who </a:t>
            </a:r>
            <a:r>
              <a:rPr lang="en-US" sz="20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include people my age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their advertising’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F860F5-AB35-21E3-9DF4-BCD02B9F981B}"/>
              </a:ext>
            </a:extLst>
          </p:cNvPr>
          <p:cNvSpPr txBox="1"/>
          <p:nvPr/>
        </p:nvSpPr>
        <p:spPr>
          <a:xfrm>
            <a:off x="5922691" y="4499550"/>
            <a:ext cx="5217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1B1464"/>
                </a:solidFill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57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% </a:t>
            </a:r>
            <a:r>
              <a:rPr kumimoji="0" lang="en-US" sz="3600" b="1" i="0" u="none" strike="noStrike" kern="1200" cap="none" spc="0" normalizeH="0" baseline="0" noProof="0">
                <a:ln w="13462">
                  <a:noFill/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 </a:t>
            </a:r>
            <a:r>
              <a:rPr lang="en-US" sz="36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58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% </a:t>
            </a:r>
            <a:r>
              <a:rPr kumimoji="0" lang="en-US" sz="3600" b="1" i="0" u="none" strike="noStrike" kern="1200" cap="none" spc="0" normalizeH="0" baseline="0" noProof="0">
                <a:ln w="13462">
                  <a:noFill/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63% </a:t>
            </a:r>
            <a:r>
              <a:rPr kumimoji="0" lang="en-US" sz="3600" b="1" i="0" u="none" strike="noStrike" kern="1200" cap="none" spc="0" normalizeH="0" baseline="0" noProof="0">
                <a:ln w="13462">
                  <a:noFill/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 </a:t>
            </a:r>
            <a:r>
              <a:rPr lang="en-US" sz="36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A343FF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61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343FF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%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A343FF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4CE1E9-B8B8-221A-59A1-73247A6BBD5B}"/>
              </a:ext>
            </a:extLst>
          </p:cNvPr>
          <p:cNvSpPr txBox="1"/>
          <p:nvPr/>
        </p:nvSpPr>
        <p:spPr>
          <a:xfrm>
            <a:off x="4560424" y="2016400"/>
            <a:ext cx="7631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respondents who agree with the following statement</a:t>
            </a:r>
            <a:endParaRPr kumimoji="0" lang="en-US" sz="1600" b="0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US" sz="1400">
                <a:solidFill>
                  <a:schemeClr val="bg1"/>
                </a:solidFill>
                <a:latin typeface="Helvetica" panose="020B0403020202020204" pitchFamily="34" charset="0"/>
              </a:rPr>
              <a:t>by age</a:t>
            </a:r>
            <a:endParaRPr lang="en-US" sz="1600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B2D2EB69-D7E9-7BB2-53B1-E7E497BABF18}"/>
              </a:ext>
            </a:extLst>
          </p:cNvPr>
          <p:cNvSpPr txBox="1">
            <a:spLocks/>
          </p:cNvSpPr>
          <p:nvPr/>
        </p:nvSpPr>
        <p:spPr>
          <a:xfrm>
            <a:off x="429939" y="6303171"/>
            <a:ext cx="11607193" cy="2194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VAB analysis of MRI-Simmons Q2 2024 Trending Topics Study, A18+. Reflects respondents who answered ‘somewhat agree’ or ‘strongly agree’.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EFB37F9-D0DD-48E3-9A08-E7D7BB9453BC}"/>
              </a:ext>
            </a:extLst>
          </p:cNvPr>
          <p:cNvGraphicFramePr/>
          <p:nvPr/>
        </p:nvGraphicFramePr>
        <p:xfrm>
          <a:off x="5025921" y="2570399"/>
          <a:ext cx="7010914" cy="25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1CA7491-69FF-4DF8-EE6F-9EE89862F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92688F-69F6-142B-53A2-2778877FC813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86AF38-5055-D749-B82C-795717D61C70}"/>
              </a:ext>
            </a:extLst>
          </p:cNvPr>
          <p:cNvSpPr/>
          <p:nvPr/>
        </p:nvSpPr>
        <p:spPr>
          <a:xfrm>
            <a:off x="183330" y="468166"/>
            <a:ext cx="100846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Consumers across all age demographics are more likely to buy from brands that include ‘people like me’ in their ads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A3EE34-F5A4-F048-7EBD-927291886109}"/>
              </a:ext>
            </a:extLst>
          </p:cNvPr>
          <p:cNvSpPr txBox="1"/>
          <p:nvPr/>
        </p:nvSpPr>
        <p:spPr>
          <a:xfrm>
            <a:off x="10267952" y="26057"/>
            <a:ext cx="192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 or click to access more life stage insights</a:t>
            </a:r>
          </a:p>
        </p:txBody>
      </p:sp>
      <p:pic>
        <p:nvPicPr>
          <p:cNvPr id="23" name="Picture 2">
            <a:hlinkClick r:id="rId4"/>
            <a:extLst>
              <a:ext uri="{FF2B5EF4-FFF2-40B4-BE49-F238E27FC236}">
                <a16:creationId xmlns:a16="http://schemas.microsoft.com/office/drawing/2014/main" id="{E0A5FBB4-DA07-1EBB-702C-823994EA2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7" t="8925" r="8225" b="7734"/>
          <a:stretch/>
        </p:blipFill>
        <p:spPr bwMode="auto">
          <a:xfrm>
            <a:off x="10676741" y="521763"/>
            <a:ext cx="1106470" cy="11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66AFB00-A971-4B1C-995C-CFD88208FDD5}"/>
              </a:ext>
            </a:extLst>
          </p:cNvPr>
          <p:cNvSpPr/>
          <p:nvPr/>
        </p:nvSpPr>
        <p:spPr>
          <a:xfrm>
            <a:off x="10267952" y="0"/>
            <a:ext cx="1924048" cy="1671565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15" descr="A group of people sitting on grass&#10;&#10;Description automatically generated">
            <a:extLst>
              <a:ext uri="{FF2B5EF4-FFF2-40B4-BE49-F238E27FC236}">
                <a16:creationId xmlns:a16="http://schemas.microsoft.com/office/drawing/2014/main" id="{76531B27-7110-47E0-7754-53B82C0F4E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/>
          <a:stretch/>
        </p:blipFill>
        <p:spPr>
          <a:xfrm>
            <a:off x="0" y="1685013"/>
            <a:ext cx="4970384" cy="42582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EE3B3E-CCA3-A637-BFB4-9A484295E6D9}"/>
              </a:ext>
            </a:extLst>
          </p:cNvPr>
          <p:cNvSpPr/>
          <p:nvPr/>
        </p:nvSpPr>
        <p:spPr>
          <a:xfrm>
            <a:off x="0" y="-1"/>
            <a:ext cx="3607904" cy="282231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Representation in Advertising: Across Age Demos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2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</vt:lpstr>
      <vt:lpstr>Helvetica Light</vt:lpstr>
      <vt:lpstr>Helvetica-Light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Dylan Breger</dc:creator>
  <cp:lastModifiedBy>Dylan Breger</cp:lastModifiedBy>
  <cp:revision>1</cp:revision>
  <dcterms:created xsi:type="dcterms:W3CDTF">2024-07-15T20:06:17Z</dcterms:created>
  <dcterms:modified xsi:type="dcterms:W3CDTF">2024-07-15T20:06:28Z</dcterms:modified>
</cp:coreProperties>
</file>