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684669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0B04D-A2DD-4069-9755-31B529EEEB1B}" v="2" dt="2024-11-08T18:21:39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DF0B04D-A2DD-4069-9755-31B529EEEB1B}"/>
    <pc:docChg chg="addSld delSld modSld">
      <pc:chgData name="Dylan Breger" userId="9b3da09f-10fe-42ec-9aa5-9fa2a3e9cc20" providerId="ADAL" clId="{7DF0B04D-A2DD-4069-9755-31B529EEEB1B}" dt="2024-11-08T18:21:39.599" v="2"/>
      <pc:docMkLst>
        <pc:docMk/>
      </pc:docMkLst>
      <pc:sldChg chg="add del">
        <pc:chgData name="Dylan Breger" userId="9b3da09f-10fe-42ec-9aa5-9fa2a3e9cc20" providerId="ADAL" clId="{7DF0B04D-A2DD-4069-9755-31B529EEEB1B}" dt="2024-11-08T18:21:39.599" v="2"/>
        <pc:sldMkLst>
          <pc:docMk/>
          <pc:sldMk cId="1228838590" sldId="21468466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56ACB-C5E4-1AF4-1B4C-C08900380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C9C26-9977-6821-2B03-02EFF59C8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3A3C0-C4E2-A822-5DBF-32E7E11E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80B6-56B0-E305-9622-D94A2E83B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A453B-2BC7-FDA4-8322-BADA11449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2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D7769-A0FE-0A88-07EB-8024889B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6D6BC-35BC-8E21-338A-83BEA3715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54BB1-DB27-F133-BC7B-B4C21418E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08276-AB86-C5CC-D89D-BE7D7610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D2692-8810-594D-CEC7-F18796C42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B4716A-60EB-7A50-CA1F-F3A869D83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A2A86-EE43-340A-C7CE-9C78DFE1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D0D76-6ED8-2C6D-1C79-ABE11070E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7A8F4-DFCD-F246-7C63-98D197538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69662-198C-8454-55D7-816606B9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7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24666-B513-6ED3-BCC3-60211D2A2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F580E-F54B-1416-195F-136DD6470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58441-C105-84C4-A5BB-945885A0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2A013-F98E-4787-3389-9B43E31E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9FF0C-6F21-684C-6A63-1BF31BFD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9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00A8-5F77-762B-6CF4-D8FB20AF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5A508-2116-62E5-C229-E6F7B512F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22BC3-63F0-34A2-BCCA-6854E98BE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8772F-DCB6-1F07-E662-14A1405FD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D2414-1D0A-4835-BC58-BEAD72DB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6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8E3BC-323B-AC82-67CC-2AFBABF6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C56AC-457D-CDF1-8C43-48FC5D80B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BCA7A-5D60-70C8-E66B-AA9567BD9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CEABB-92F6-E178-60B2-6043C6BA1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76AC7-D93E-E656-20EF-0F2A167D2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48222-1409-BC2F-E075-3170FE12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7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13EC-DCD9-CAAF-4214-4078837A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7AC0A-55AE-0709-9E95-546A8383C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CBFA0-E21A-CF39-EA99-4C478A44E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96D0C9-E5FD-7319-93CE-861E118D3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96B727-D26E-1631-F407-254E95358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8851CE-1E73-F8FE-B054-7FCAABB8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B0C2C-3D61-EF40-B431-C562A0310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0989A2-6ECA-8685-36CD-2A4379DFC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2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92E9C-C78E-A964-9E0B-BB5FB441E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0177B-F689-51FB-4522-00285F56E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43ADCA-90E8-8754-D450-05ABFD46B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E7F6D-4E34-7B18-71B5-ABAB696B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9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16201C-5C9F-D099-4089-34664EA97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77533-81C4-E0DB-B492-06E2C2A89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8E2D0-E741-2E81-44FF-13DCC570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44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1C8BD-6AB1-B35C-1202-712D0E28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74DB7-FC54-6F83-B400-815357A1E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EC54C-08A9-5D01-DE01-DFDBD84F4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7D2CA-AC54-B149-F79B-EE400665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A5EB2-4B4B-9916-6EC7-1686C8B2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BCF9B-66CC-A7A9-CFB6-FE085CA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84B0E-23EC-9E0B-EEE8-37FE7AC0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38941-9E93-51FE-4E9E-0FFCE05AD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0F084-380B-2364-89D5-8FAA3B4D46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96E0E-A482-851B-AC1C-1493457AA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016C7-31FF-2332-E9F3-63585EE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CBBA9-7257-7344-B4AF-8D8C96FD8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7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67B9A-BA6C-3084-1495-0AD52E414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C3D45-F5F4-476A-25FC-D9570CCAD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A50A-936C-687E-AAFC-57F14F9F5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F859B-4FB5-4782-AF83-66A9A721ECE5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0A714-F544-A153-77E3-FB6347443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019EF-F45D-4705-0FE1-E0160ECB7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F01DB-0107-44DE-9C4A-E2C51A32F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3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thevab.com/insight/big-picture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017E2D9-0ECE-7262-2B67-0682AABEA1A9}"/>
              </a:ext>
            </a:extLst>
          </p:cNvPr>
          <p:cNvSpPr/>
          <p:nvPr/>
        </p:nvSpPr>
        <p:spPr>
          <a:xfrm>
            <a:off x="168966" y="399104"/>
            <a:ext cx="993297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When it comes to engagement, TV and streaming dominate across all age groups making them essential reach platforms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46878C-B835-4336-8101-11E258B7493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2A3C76-21FA-4DF1-866C-C66818796158}"/>
              </a:ext>
            </a:extLst>
          </p:cNvPr>
          <p:cNvSpPr txBox="1"/>
          <p:nvPr/>
        </p:nvSpPr>
        <p:spPr>
          <a:xfrm>
            <a:off x="10190432" y="26057"/>
            <a:ext cx="20900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26" name="Picture 2">
            <a:hlinkClick r:id="rId2"/>
            <a:extLst>
              <a:ext uri="{FF2B5EF4-FFF2-40B4-BE49-F238E27FC236}">
                <a16:creationId xmlns:a16="http://schemas.microsoft.com/office/drawing/2014/main" id="{A3249BEA-14D4-F24E-E551-90D1C0296E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F6A9EEC-7EA6-0916-CEAB-18B68D03826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5EDAB4-C583-41ED-83A8-F9E2136135AC}"/>
              </a:ext>
            </a:extLst>
          </p:cNvPr>
          <p:cNvSpPr txBox="1"/>
          <p:nvPr/>
        </p:nvSpPr>
        <p:spPr>
          <a:xfrm>
            <a:off x="0" y="1731366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who have watched online videos from each of the following sites or apps in the past seven days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E8088-1038-917E-39A9-2A8AE4758A30}"/>
              </a:ext>
            </a:extLst>
          </p:cNvPr>
          <p:cNvSpPr txBox="1"/>
          <p:nvPr/>
        </p:nvSpPr>
        <p:spPr>
          <a:xfrm>
            <a:off x="160772" y="5770511"/>
            <a:ext cx="120517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Hub Entertainment Research,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18-74. P18-24 respondents =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(unweighted). P25-34 respondents = 285 (unweighted). P35+ respondents = 995 (unweighted). Data collected December 2023. Q7a: First, tell us if you’ve watched online videos from each of the following sites or apps in the past seven days. *VAB analysis of MRI-Simmons August 2024 Cord Evolution Study, A18+. Reflects respondents who have streamed video services/ any watching past 7 days OR TV channels or networks/ viewing in last 7 days. Population (000) numbers sourced against Nielsen UE estimates, 12/01/2023 - 12/31/2023. P18-24 = 30,250,000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P25-34 = 40,570,000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P35-99 = 181,900,000.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9E7990-CB49-07E5-9A2A-7D332A56AEC8}"/>
              </a:ext>
            </a:extLst>
          </p:cNvPr>
          <p:cNvGraphicFramePr>
            <a:graphicFrameLocks noGrp="1"/>
          </p:cNvGraphicFramePr>
          <p:nvPr/>
        </p:nvGraphicFramePr>
        <p:xfrm>
          <a:off x="63374" y="2486868"/>
          <a:ext cx="12004894" cy="3133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388">
                  <a:extLst>
                    <a:ext uri="{9D8B030D-6E8A-4147-A177-3AD203B41FA5}">
                      <a16:colId xmlns:a16="http://schemas.microsoft.com/office/drawing/2014/main" val="2711001974"/>
                    </a:ext>
                  </a:extLst>
                </a:gridCol>
                <a:gridCol w="1139365">
                  <a:extLst>
                    <a:ext uri="{9D8B030D-6E8A-4147-A177-3AD203B41FA5}">
                      <a16:colId xmlns:a16="http://schemas.microsoft.com/office/drawing/2014/main" val="2426972080"/>
                    </a:ext>
                  </a:extLst>
                </a:gridCol>
                <a:gridCol w="1610839">
                  <a:extLst>
                    <a:ext uri="{9D8B030D-6E8A-4147-A177-3AD203B41FA5}">
                      <a16:colId xmlns:a16="http://schemas.microsoft.com/office/drawing/2014/main" val="454838002"/>
                    </a:ext>
                  </a:extLst>
                </a:gridCol>
                <a:gridCol w="1856670">
                  <a:extLst>
                    <a:ext uri="{9D8B030D-6E8A-4147-A177-3AD203B41FA5}">
                      <a16:colId xmlns:a16="http://schemas.microsoft.com/office/drawing/2014/main" val="1240090573"/>
                    </a:ext>
                  </a:extLst>
                </a:gridCol>
                <a:gridCol w="1856670">
                  <a:extLst>
                    <a:ext uri="{9D8B030D-6E8A-4147-A177-3AD203B41FA5}">
                      <a16:colId xmlns:a16="http://schemas.microsoft.com/office/drawing/2014/main" val="4221604657"/>
                    </a:ext>
                  </a:extLst>
                </a:gridCol>
                <a:gridCol w="1806481">
                  <a:extLst>
                    <a:ext uri="{9D8B030D-6E8A-4147-A177-3AD203B41FA5}">
                      <a16:colId xmlns:a16="http://schemas.microsoft.com/office/drawing/2014/main" val="4131065059"/>
                    </a:ext>
                  </a:extLst>
                </a:gridCol>
                <a:gridCol w="1806481">
                  <a:extLst>
                    <a:ext uri="{9D8B030D-6E8A-4147-A177-3AD203B41FA5}">
                      <a16:colId xmlns:a16="http://schemas.microsoft.com/office/drawing/2014/main" val="3146921002"/>
                    </a:ext>
                  </a:extLst>
                </a:gridCol>
              </a:tblGrid>
              <a:tr h="360712">
                <a:tc>
                  <a:txBody>
                    <a:bodyPr/>
                    <a:lstStyle/>
                    <a:p>
                      <a:endParaRPr lang="en-US" sz="1800" b="1">
                        <a:solidFill>
                          <a:schemeClr val="bg1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%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(000)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%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(000)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%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rPr>
                        <a:t>(000)</a:t>
                      </a:r>
                    </a:p>
                  </a:txBody>
                  <a:tcPr>
                    <a:solidFill>
                      <a:srgbClr val="1B14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26083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latin typeface="Helvetica" panose="020B0604020202020204"/>
                          <a:cs typeface="Helvetica" panose="020B0604020202020204"/>
                        </a:rPr>
                        <a:t>TV / Streaming*</a:t>
                      </a:r>
                    </a:p>
                  </a:txBody>
                  <a:tcPr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96%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29,040 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95%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1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38,542 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97%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176,443</a:t>
                      </a:r>
                    </a:p>
                  </a:txBody>
                  <a:tcPr marL="0" marR="0" marT="0" marB="0" anchor="ctr">
                    <a:solidFill>
                      <a:srgbClr val="CFC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64290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endParaRPr lang="en-US" sz="1800" b="1">
                        <a:solidFill>
                          <a:srgbClr val="1B1464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74%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         22,385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52%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21,096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33%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60,027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80368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endParaRPr lang="en-US" sz="1800" b="1">
                        <a:solidFill>
                          <a:srgbClr val="1B1464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49%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         14,823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40%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16,228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15%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27,285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790113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endParaRPr lang="en-US" sz="1800" b="1">
                        <a:solidFill>
                          <a:srgbClr val="1B1464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78%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         23,595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63%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25,559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39%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70,941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089559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endParaRPr lang="en-US" sz="1800" b="1">
                        <a:solidFill>
                          <a:srgbClr val="1B1464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46%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         13,915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67%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27,182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52%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94,588 </a:t>
                      </a:r>
                    </a:p>
                  </a:txBody>
                  <a:tcPr marL="0" marR="0" marT="0" marB="0" anchor="ctr">
                    <a:solidFill>
                      <a:srgbClr val="F2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986135"/>
                  </a:ext>
                </a:extLst>
              </a:tr>
              <a:tr h="461231">
                <a:tc>
                  <a:txBody>
                    <a:bodyPr/>
                    <a:lstStyle/>
                    <a:p>
                      <a:pPr algn="r"/>
                      <a:endParaRPr lang="en-US" sz="1800" b="1">
                        <a:solidFill>
                          <a:srgbClr val="1B1464"/>
                        </a:solidFill>
                        <a:latin typeface="Helvetica" panose="020B0604020202020204"/>
                        <a:cs typeface="Helvetica" panose="020B0604020202020204"/>
                      </a:endParaRPr>
                    </a:p>
                  </a:txBody>
                  <a:tcPr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80%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         24,200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82%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ea typeface="+mn-ea"/>
                          <a:cs typeface="Helvetica" panose="020B0604020202020204"/>
                        </a:rPr>
                        <a:t>33,267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85%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1B1464"/>
                          </a:solidFill>
                          <a:effectLst/>
                          <a:latin typeface="Helvetica" panose="020B0604020202020204"/>
                          <a:cs typeface="Helvetica" panose="020B0604020202020204"/>
                        </a:rPr>
                        <a:t>154,615 </a:t>
                      </a:r>
                    </a:p>
                  </a:txBody>
                  <a:tcPr marL="0" marR="0" marT="0" marB="0" anchor="ctr">
                    <a:solidFill>
                      <a:srgbClr val="E2E8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2950"/>
                  </a:ext>
                </a:extLst>
              </a:tr>
            </a:tbl>
          </a:graphicData>
        </a:graphic>
      </p:graphicFrame>
      <p:pic>
        <p:nvPicPr>
          <p:cNvPr id="4" name="Picture 2" descr="instagram-logo-name | Virtual Stacks Systems">
            <a:extLst>
              <a:ext uri="{FF2B5EF4-FFF2-40B4-BE49-F238E27FC236}">
                <a16:creationId xmlns:a16="http://schemas.microsoft.com/office/drawing/2014/main" id="{3AEEA0AE-925E-3C95-D5A9-7B1BB88BE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46" y="4270134"/>
            <a:ext cx="1544826" cy="40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ikTok Logo and symbol, meaning, history, PNG, brand">
            <a:extLst>
              <a:ext uri="{FF2B5EF4-FFF2-40B4-BE49-F238E27FC236}">
                <a16:creationId xmlns:a16="http://schemas.microsoft.com/office/drawing/2014/main" id="{35576876-CD6E-2D94-4C42-15B236774B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17" b="24375"/>
          <a:stretch/>
        </p:blipFill>
        <p:spPr bwMode="auto">
          <a:xfrm>
            <a:off x="491519" y="3334780"/>
            <a:ext cx="1345653" cy="40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01140B56-E3C4-0DAC-AF90-689DE933B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72" y="4750655"/>
            <a:ext cx="1676400" cy="324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ownload Snapchat Logo Png Transparent - Snapchat Name Logo Png PNG Image  with No Background - PNGkey.com">
            <a:extLst>
              <a:ext uri="{FF2B5EF4-FFF2-40B4-BE49-F238E27FC236}">
                <a16:creationId xmlns:a16="http://schemas.microsoft.com/office/drawing/2014/main" id="{9012FADF-C5FB-3110-B258-3F7AABF7E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46" y="3833046"/>
            <a:ext cx="1544826" cy="33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A6733574-5B6B-A5CE-FFD0-45BEE6610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47" y="5173611"/>
            <a:ext cx="1087965" cy="40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DEC319-BB8A-CAC3-EABF-F0A7D4F5DDBB}"/>
              </a:ext>
            </a:extLst>
          </p:cNvPr>
          <p:cNvCxnSpPr/>
          <p:nvPr/>
        </p:nvCxnSpPr>
        <p:spPr>
          <a:xfrm>
            <a:off x="409169" y="3287947"/>
            <a:ext cx="11407871" cy="0"/>
          </a:xfrm>
          <a:prstGeom prst="line">
            <a:avLst/>
          </a:prstGeom>
          <a:ln w="57150"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24393188-EA70-6F22-B86D-CDE0E87A576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4E79FF0-0EC1-A427-9D5F-8A72CB62A79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56D37B-E942-BA4C-6A78-967B5796EF59}"/>
              </a:ext>
            </a:extLst>
          </p:cNvPr>
          <p:cNvSpPr txBox="1">
            <a:spLocks/>
          </p:cNvSpPr>
          <p:nvPr/>
        </p:nvSpPr>
        <p:spPr>
          <a:xfrm>
            <a:off x="-3" y="618254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‘The Big Picture: 12 Key Charts on the Impact of TV &amp; Streaming vs. Social Media Platforms’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0CA069-17BA-DB7E-1677-9518BFE2CDFD}"/>
              </a:ext>
            </a:extLst>
          </p:cNvPr>
          <p:cNvSpPr/>
          <p:nvPr/>
        </p:nvSpPr>
        <p:spPr>
          <a:xfrm>
            <a:off x="-4" y="0"/>
            <a:ext cx="4552549" cy="3254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/ Streaming vs. Social Media: Demo Penetration by Platform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D442834-0E00-0073-7095-867EFCCDDD20}"/>
              </a:ext>
            </a:extLst>
          </p:cNvPr>
          <p:cNvSpPr txBox="1"/>
          <p:nvPr/>
        </p:nvSpPr>
        <p:spPr>
          <a:xfrm>
            <a:off x="4740716" y="2118998"/>
            <a:ext cx="3717994" cy="369332"/>
          </a:xfrm>
          <a:prstGeom prst="rect">
            <a:avLst/>
          </a:prstGeom>
          <a:solidFill>
            <a:srgbClr val="00BFF2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25-34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6C9E53-BF9A-F23B-E32F-7454AC0197A9}"/>
              </a:ext>
            </a:extLst>
          </p:cNvPr>
          <p:cNvSpPr/>
          <p:nvPr/>
        </p:nvSpPr>
        <p:spPr>
          <a:xfrm>
            <a:off x="4781943" y="2457127"/>
            <a:ext cx="3654652" cy="3116594"/>
          </a:xfrm>
          <a:prstGeom prst="rect">
            <a:avLst/>
          </a:prstGeom>
          <a:noFill/>
          <a:ln w="762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FEC6C2-C576-62D4-384A-581FF2DC83FF}"/>
              </a:ext>
            </a:extLst>
          </p:cNvPr>
          <p:cNvSpPr/>
          <p:nvPr/>
        </p:nvSpPr>
        <p:spPr>
          <a:xfrm>
            <a:off x="2013681" y="2458225"/>
            <a:ext cx="2716765" cy="3116594"/>
          </a:xfrm>
          <a:prstGeom prst="rect">
            <a:avLst/>
          </a:prstGeom>
          <a:noFill/>
          <a:ln w="76200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7CC596-CC36-1A9F-3DD4-84A88DC66353}"/>
              </a:ext>
            </a:extLst>
          </p:cNvPr>
          <p:cNvSpPr txBox="1"/>
          <p:nvPr/>
        </p:nvSpPr>
        <p:spPr>
          <a:xfrm>
            <a:off x="1973926" y="2118997"/>
            <a:ext cx="2797748" cy="377051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18-24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598CB8-A164-EBAF-B5B8-9AFD154F69F5}"/>
              </a:ext>
            </a:extLst>
          </p:cNvPr>
          <p:cNvSpPr txBox="1"/>
          <p:nvPr/>
        </p:nvSpPr>
        <p:spPr>
          <a:xfrm>
            <a:off x="8436595" y="2118998"/>
            <a:ext cx="3639431" cy="369332"/>
          </a:xfrm>
          <a:prstGeom prst="rect">
            <a:avLst/>
          </a:prstGeom>
          <a:solidFill>
            <a:srgbClr val="66C5A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35+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DA46602-98F5-6F31-2C3C-B1565EC2FBF6}"/>
              </a:ext>
            </a:extLst>
          </p:cNvPr>
          <p:cNvSpPr/>
          <p:nvPr/>
        </p:nvSpPr>
        <p:spPr>
          <a:xfrm>
            <a:off x="8480920" y="2446581"/>
            <a:ext cx="3559929" cy="3128293"/>
          </a:xfrm>
          <a:prstGeom prst="rect">
            <a:avLst/>
          </a:prstGeom>
          <a:noFill/>
          <a:ln w="76200">
            <a:solidFill>
              <a:srgbClr val="66C5A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38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E448CC-C638-4991-8CE1-AE7F94726B8F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2.xml><?xml version="1.0" encoding="utf-8"?>
<ds:datastoreItem xmlns:ds="http://schemas.openxmlformats.org/officeDocument/2006/customXml" ds:itemID="{8E34DF83-A8C8-4D48-B653-DEBCC6A9FD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8F27EA-82C8-45AE-9DB6-166D4CC2F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2024-11-08T18:14:50Z</dcterms:created>
  <dcterms:modified xsi:type="dcterms:W3CDTF">2024-11-08T18:21:48Z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