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68465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BA947-646A-49D1-8FD2-194847383CC2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41662-3ED4-4136-8C22-9460C7234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20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B9F4D-73DF-72C1-6831-B6DF533A8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CBA6F2-B873-9A66-F137-B12DF0B4B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AD46E-FA9D-0966-307C-BB1F54CDC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9BD36-4A68-A6AD-535D-34378CEF1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14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8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2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83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531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6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2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4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7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25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2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62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2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0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hyperlink" Target="https://www.teenvogue.com/story/american-eagle-outer-banks-collab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2288D-C5D8-C0F4-0819-0E8599682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9C0EEBC-645C-CA91-33A3-E1B007B3329D}"/>
              </a:ext>
            </a:extLst>
          </p:cNvPr>
          <p:cNvSpPr/>
          <p:nvPr/>
        </p:nvSpPr>
        <p:spPr>
          <a:xfrm>
            <a:off x="6518689" y="1671761"/>
            <a:ext cx="5673312" cy="415847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3A071BE-CF3A-226D-5EDA-9AFD0797211E}"/>
              </a:ext>
            </a:extLst>
          </p:cNvPr>
          <p:cNvSpPr>
            <a:spLocks/>
          </p:cNvSpPr>
          <p:nvPr/>
        </p:nvSpPr>
        <p:spPr>
          <a:xfrm>
            <a:off x="9788398" y="2497854"/>
            <a:ext cx="1691925" cy="315781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299CADE-D387-FBFE-F0E8-BA0C084AF72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87066C2F-2796-E8A9-AE2F-89F8D0E2997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4A328F-4B92-C68A-40C5-6BAF54590DB0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6A0752-D0AB-F4C3-10B1-5BFFB8CE77CE}"/>
              </a:ext>
            </a:extLst>
          </p:cNvPr>
          <p:cNvSpPr txBox="1"/>
          <p:nvPr/>
        </p:nvSpPr>
        <p:spPr>
          <a:xfrm>
            <a:off x="472837" y="6176871"/>
            <a:ext cx="11687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</a:t>
            </a:r>
            <a:r>
              <a:rPr kumimoji="0" lang="en-US" sz="9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13-74. P13-24 respondents = 620 (unweighted). Data collected December 2023. Q3: Which of the following actions have you taken as a result of watching something on the following platforms?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3E9778-41F8-9395-F54B-C6928CE84745}"/>
              </a:ext>
            </a:extLst>
          </p:cNvPr>
          <p:cNvSpPr/>
          <p:nvPr/>
        </p:nvSpPr>
        <p:spPr>
          <a:xfrm>
            <a:off x="183330" y="392038"/>
            <a:ext cx="118206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Helvetica" panose="020B0403020202020204" pitchFamily="34" charset="0"/>
              </a:rPr>
              <a:t>Apparel: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Helvetica" panose="020B0403020202020204" pitchFamily="34" charset="0"/>
              </a:rPr>
              <a:t>Gen Z shoppers are more influenced to buy clothing from TV and streaming shows like </a:t>
            </a:r>
            <a:r>
              <a:rPr kumimoji="0" lang="en-US" sz="2600" b="1" i="1" u="none" strike="noStrike" kern="100" cap="none" spc="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Helvetica" panose="020B0403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Outer Banks</a:t>
            </a:r>
            <a:r>
              <a:rPr kumimoji="0" lang="en-US" sz="2600" b="1" i="1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Helvetica" panose="020B0403020202020204" pitchFamily="34" charset="0"/>
              </a:rPr>
              <a:t> </a:t>
            </a:r>
            <a:r>
              <a:rPr kumimoji="0" lang="en-US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Calibri" panose="020F0502020204030204" pitchFamily="34" charset="0"/>
                <a:cs typeface="Helvetica" panose="020B0403020202020204" pitchFamily="34" charset="0"/>
              </a:rPr>
              <a:t>than by social media influencers</a:t>
            </a:r>
            <a:endParaRPr kumimoji="0" lang="en-US" sz="2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403020202020204" pitchFamily="34" charset="0"/>
              <a:ea typeface="Calibri" panose="020F0502020204030204" pitchFamily="34" charset="0"/>
              <a:cs typeface="Helvetica" panose="020B0403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65FB0C-52F0-0D3A-DB6F-FBE201879956}"/>
              </a:ext>
            </a:extLst>
          </p:cNvPr>
          <p:cNvSpPr/>
          <p:nvPr/>
        </p:nvSpPr>
        <p:spPr>
          <a:xfrm>
            <a:off x="0" y="1"/>
            <a:ext cx="2441643" cy="287914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Influences Personal Style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336678-B48E-0F0E-7132-7BFC52C1559C}"/>
              </a:ext>
            </a:extLst>
          </p:cNvPr>
          <p:cNvSpPr txBox="1"/>
          <p:nvPr/>
        </p:nvSpPr>
        <p:spPr>
          <a:xfrm>
            <a:off x="9160184" y="1974634"/>
            <a:ext cx="29483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/ Streaming vs. Social Media*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more likely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A54A9A-BF5A-1BE8-E28E-2C5B5CBB7074}"/>
              </a:ext>
            </a:extLst>
          </p:cNvPr>
          <p:cNvCxnSpPr>
            <a:cxnSpLocks/>
          </p:cNvCxnSpPr>
          <p:nvPr/>
        </p:nvCxnSpPr>
        <p:spPr>
          <a:xfrm>
            <a:off x="9788398" y="3138261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526F30-8D9E-3D4C-D767-6241E1DB7997}"/>
              </a:ext>
            </a:extLst>
          </p:cNvPr>
          <p:cNvCxnSpPr>
            <a:cxnSpLocks/>
          </p:cNvCxnSpPr>
          <p:nvPr/>
        </p:nvCxnSpPr>
        <p:spPr>
          <a:xfrm>
            <a:off x="9788398" y="3797610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709267-09A1-8B67-B1CF-9B09D34C5ECF}"/>
              </a:ext>
            </a:extLst>
          </p:cNvPr>
          <p:cNvCxnSpPr>
            <a:cxnSpLocks/>
          </p:cNvCxnSpPr>
          <p:nvPr/>
        </p:nvCxnSpPr>
        <p:spPr>
          <a:xfrm>
            <a:off x="9788398" y="4433672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6F2799E-AC99-D757-0F60-A0FA387843D7}"/>
              </a:ext>
            </a:extLst>
          </p:cNvPr>
          <p:cNvCxnSpPr>
            <a:cxnSpLocks/>
          </p:cNvCxnSpPr>
          <p:nvPr/>
        </p:nvCxnSpPr>
        <p:spPr>
          <a:xfrm>
            <a:off x="9788398" y="5093021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4BEA472-9DB4-F78A-9C48-BE37842F5BA5}"/>
              </a:ext>
            </a:extLst>
          </p:cNvPr>
          <p:cNvSpPr txBox="1"/>
          <p:nvPr/>
        </p:nvSpPr>
        <p:spPr>
          <a:xfrm>
            <a:off x="6517138" y="1847314"/>
            <a:ext cx="261532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P13-24 who have </a:t>
            </a:r>
            <a:r>
              <a:rPr kumimoji="0" lang="en-US" sz="105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purchased clothing similar to what an actor / character / personality wore</a:t>
            </a: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b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from the following platforms 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4D06AB5-72D3-3054-4D37-8051494DFC94}"/>
              </a:ext>
            </a:extLst>
          </p:cNvPr>
          <p:cNvCxnSpPr/>
          <p:nvPr/>
        </p:nvCxnSpPr>
        <p:spPr>
          <a:xfrm>
            <a:off x="9134751" y="1941173"/>
            <a:ext cx="0" cy="35771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person holding a blanket&#10;&#10;Description automatically generated">
            <a:extLst>
              <a:ext uri="{FF2B5EF4-FFF2-40B4-BE49-F238E27FC236}">
                <a16:creationId xmlns:a16="http://schemas.microsoft.com/office/drawing/2014/main" id="{E4A7D1E8-A640-57FC-23EC-DC73237445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96" y="1671762"/>
            <a:ext cx="6525749" cy="415847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21D497C-6891-709A-38FE-D6CEEEBAB0DD}"/>
              </a:ext>
            </a:extLst>
          </p:cNvPr>
          <p:cNvSpPr>
            <a:spLocks/>
          </p:cNvSpPr>
          <p:nvPr/>
        </p:nvSpPr>
        <p:spPr>
          <a:xfrm>
            <a:off x="0" y="1671762"/>
            <a:ext cx="6533740" cy="4158478"/>
          </a:xfrm>
          <a:prstGeom prst="rect">
            <a:avLst/>
          </a:prstGeom>
          <a:solidFill>
            <a:srgbClr val="4EBEA4">
              <a:alpha val="7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EA39B2F-AA9F-E646-B5D3-1083ACDE0184}"/>
              </a:ext>
            </a:extLst>
          </p:cNvPr>
          <p:cNvSpPr txBox="1"/>
          <p:nvPr/>
        </p:nvSpPr>
        <p:spPr>
          <a:xfrm>
            <a:off x="751484" y="3350892"/>
            <a:ext cx="4999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Gen Z say they have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‘purchased clothing similar to what an actor / character / personality wore’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in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TV or streaming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content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7D0FB76-9494-40B7-DCB1-5055276F9E93}"/>
              </a:ext>
            </a:extLst>
          </p:cNvPr>
          <p:cNvSpPr txBox="1"/>
          <p:nvPr/>
        </p:nvSpPr>
        <p:spPr>
          <a:xfrm>
            <a:off x="2120448" y="2027453"/>
            <a:ext cx="2261369" cy="132343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24%</a:t>
            </a:r>
            <a:endParaRPr kumimoji="0" lang="en-US" sz="8000" b="0" i="0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03F004-A897-5267-A55D-72670A00F9B6}"/>
              </a:ext>
            </a:extLst>
          </p:cNvPr>
          <p:cNvSpPr txBox="1"/>
          <p:nvPr/>
        </p:nvSpPr>
        <p:spPr>
          <a:xfrm>
            <a:off x="6107467" y="3553699"/>
            <a:ext cx="655037" cy="400110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VS.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16677D-38C5-4051-ADE7-175D4CA7DA0A}"/>
              </a:ext>
            </a:extLst>
          </p:cNvPr>
          <p:cNvSpPr txBox="1"/>
          <p:nvPr/>
        </p:nvSpPr>
        <p:spPr>
          <a:xfrm>
            <a:off x="183329" y="5834680"/>
            <a:ext cx="11921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*How to read: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P13-24 viewers are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33% more likely </a:t>
            </a:r>
            <a:r>
              <a:rPr kumimoji="0" lang="en-US" sz="12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 purchase clothing similar to what a character / actor / personality from premium video content wore vs. TikTok 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EB7100-5F0F-01E9-8782-3D9D456CAE43}"/>
              </a:ext>
            </a:extLst>
          </p:cNvPr>
          <p:cNvSpPr txBox="1"/>
          <p:nvPr/>
        </p:nvSpPr>
        <p:spPr>
          <a:xfrm>
            <a:off x="9873874" y="2532878"/>
            <a:ext cx="15445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+33%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3B414-4F99-2AA8-7F9D-6FFB747DC690}"/>
              </a:ext>
            </a:extLst>
          </p:cNvPr>
          <p:cNvSpPr txBox="1"/>
          <p:nvPr/>
        </p:nvSpPr>
        <p:spPr>
          <a:xfrm>
            <a:off x="9873874" y="3169076"/>
            <a:ext cx="1544545" cy="608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+76%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4E0C-D561-516B-3BA0-BAB05ADB96D9}"/>
              </a:ext>
            </a:extLst>
          </p:cNvPr>
          <p:cNvSpPr txBox="1"/>
          <p:nvPr/>
        </p:nvSpPr>
        <p:spPr>
          <a:xfrm>
            <a:off x="9804004" y="3828425"/>
            <a:ext cx="16144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+15%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97418E-F6A7-1DE3-B045-936A55688DE7}"/>
              </a:ext>
            </a:extLst>
          </p:cNvPr>
          <p:cNvSpPr txBox="1"/>
          <p:nvPr/>
        </p:nvSpPr>
        <p:spPr>
          <a:xfrm>
            <a:off x="9873874" y="4464487"/>
            <a:ext cx="1544545" cy="608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+83%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E612CB-BA7B-CB0B-472E-B012A0F144CC}"/>
              </a:ext>
            </a:extLst>
          </p:cNvPr>
          <p:cNvSpPr txBox="1"/>
          <p:nvPr/>
        </p:nvSpPr>
        <p:spPr>
          <a:xfrm>
            <a:off x="9873874" y="5100687"/>
            <a:ext cx="15445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+51%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F795B57-0A4E-7DFE-6BC2-8ED00B4C5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9570" y="2698120"/>
            <a:ext cx="871855" cy="25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2E44AFE-E037-C352-C6A1-6C55F4F2FC55}"/>
              </a:ext>
            </a:extLst>
          </p:cNvPr>
          <p:cNvSpPr txBox="1"/>
          <p:nvPr/>
        </p:nvSpPr>
        <p:spPr>
          <a:xfrm>
            <a:off x="7859153" y="2625210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18%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 descr="Snapchat SVG Vector Logos - Vector Logo Zone">
            <a:extLst>
              <a:ext uri="{FF2B5EF4-FFF2-40B4-BE49-F238E27FC236}">
                <a16:creationId xmlns:a16="http://schemas.microsoft.com/office/drawing/2014/main" id="{E2FC6C4B-347F-E39B-84D8-9F9B69885F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9570" y="3327580"/>
            <a:ext cx="959039" cy="29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902C579-C355-E7F0-EC41-9E156D99BB22}"/>
              </a:ext>
            </a:extLst>
          </p:cNvPr>
          <p:cNvSpPr txBox="1"/>
          <p:nvPr/>
        </p:nvSpPr>
        <p:spPr>
          <a:xfrm>
            <a:off x="7859153" y="3273052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14%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D12FE03-C4FA-BA4E-36E7-78791E35C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9570" y="3954796"/>
            <a:ext cx="929979" cy="332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512B880-63CE-65A4-DBBB-6628FA085171}"/>
              </a:ext>
            </a:extLst>
          </p:cNvPr>
          <p:cNvSpPr txBox="1"/>
          <p:nvPr/>
        </p:nvSpPr>
        <p:spPr>
          <a:xfrm>
            <a:off x="7859153" y="3920757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21%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" name="Picture 28" descr="Facebook Logo and symbol, meaning, history, PNG, brand">
            <a:extLst>
              <a:ext uri="{FF2B5EF4-FFF2-40B4-BE49-F238E27FC236}">
                <a16:creationId xmlns:a16="http://schemas.microsoft.com/office/drawing/2014/main" id="{FA190662-1B31-9EAD-9D27-119A66659C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692" b="28304"/>
          <a:stretch/>
        </p:blipFill>
        <p:spPr bwMode="auto">
          <a:xfrm>
            <a:off x="6959570" y="4666263"/>
            <a:ext cx="845435" cy="20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93FAE56-AC91-352B-399C-14DD8E43E809}"/>
              </a:ext>
            </a:extLst>
          </p:cNvPr>
          <p:cNvSpPr txBox="1"/>
          <p:nvPr/>
        </p:nvSpPr>
        <p:spPr>
          <a:xfrm>
            <a:off x="7859153" y="4568463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13%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4" descr="The YouTube logo: a history | Creative Bloq">
            <a:extLst>
              <a:ext uri="{FF2B5EF4-FFF2-40B4-BE49-F238E27FC236}">
                <a16:creationId xmlns:a16="http://schemas.microsoft.com/office/drawing/2014/main" id="{CF633679-B97A-8E01-FD0F-A0D48A0F51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9570" y="5286828"/>
            <a:ext cx="920289" cy="197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8B2AE9E-D709-29C4-3FA8-4B3E68A36B39}"/>
              </a:ext>
            </a:extLst>
          </p:cNvPr>
          <p:cNvSpPr txBox="1"/>
          <p:nvPr/>
        </p:nvSpPr>
        <p:spPr>
          <a:xfrm>
            <a:off x="7859153" y="5185392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16%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F41E56C-A883-80BC-0BE6-4785561FFB4E}"/>
              </a:ext>
            </a:extLst>
          </p:cNvPr>
          <p:cNvCxnSpPr>
            <a:cxnSpLocks/>
          </p:cNvCxnSpPr>
          <p:nvPr/>
        </p:nvCxnSpPr>
        <p:spPr>
          <a:xfrm>
            <a:off x="6923669" y="3138261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060059F-EC0F-13E3-AFB0-056BFF35B29C}"/>
              </a:ext>
            </a:extLst>
          </p:cNvPr>
          <p:cNvCxnSpPr>
            <a:cxnSpLocks/>
          </p:cNvCxnSpPr>
          <p:nvPr/>
        </p:nvCxnSpPr>
        <p:spPr>
          <a:xfrm>
            <a:off x="6923669" y="3797610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D474ECC-AE1F-E5A9-E668-42873F9E276D}"/>
              </a:ext>
            </a:extLst>
          </p:cNvPr>
          <p:cNvCxnSpPr>
            <a:cxnSpLocks/>
          </p:cNvCxnSpPr>
          <p:nvPr/>
        </p:nvCxnSpPr>
        <p:spPr>
          <a:xfrm>
            <a:off x="6923669" y="4433672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B72F59E-1F49-151B-5E2A-70C9669CAF3A}"/>
              </a:ext>
            </a:extLst>
          </p:cNvPr>
          <p:cNvCxnSpPr>
            <a:cxnSpLocks/>
          </p:cNvCxnSpPr>
          <p:nvPr/>
        </p:nvCxnSpPr>
        <p:spPr>
          <a:xfrm>
            <a:off x="6923669" y="5093021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674552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Helvetica</vt:lpstr>
      <vt:lpstr>Helvetica Light</vt:lpstr>
      <vt:lpstr>4_Office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Vita</dc:creator>
  <cp:lastModifiedBy>Marianne Vita</cp:lastModifiedBy>
  <cp:revision>1</cp:revision>
  <dcterms:created xsi:type="dcterms:W3CDTF">2024-05-10T16:51:32Z</dcterms:created>
  <dcterms:modified xsi:type="dcterms:W3CDTF">2024-05-10T16:51:43Z</dcterms:modified>
</cp:coreProperties>
</file>