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12192000" cy="6858000"/>
  <p:notesSz cx="12192000" cy="68580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viewProps" Target="viewProps.xml"/><Relationship Id="rId7" Type="http://schemas.openxmlformats.org/officeDocument/2006/relationships/customXml" Target="../customXml/item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5" Type="http://schemas.openxmlformats.org/officeDocument/2006/relationships/tableStyles" Target="tableStyles.xml"/><Relationship Id="rId4" Type="http://schemas.openxmlformats.org/officeDocument/2006/relationships/presProps" Target="pres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761" y="6483096"/>
            <a:ext cx="12191365" cy="375285"/>
          </a:xfrm>
          <a:custGeom>
            <a:avLst/>
            <a:gdLst/>
            <a:ahLst/>
            <a:cxnLst/>
            <a:rect l="l" t="t" r="r" b="b"/>
            <a:pathLst>
              <a:path w="12191365" h="375284">
                <a:moveTo>
                  <a:pt x="0" y="374903"/>
                </a:moveTo>
                <a:lnTo>
                  <a:pt x="12191238" y="374903"/>
                </a:lnTo>
                <a:lnTo>
                  <a:pt x="12191238" y="0"/>
                </a:lnTo>
                <a:lnTo>
                  <a:pt x="0" y="0"/>
                </a:lnTo>
                <a:lnTo>
                  <a:pt x="0" y="374903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762" y="1686305"/>
            <a:ext cx="12191365" cy="4519930"/>
          </a:xfrm>
          <a:custGeom>
            <a:avLst/>
            <a:gdLst/>
            <a:ahLst/>
            <a:cxnLst/>
            <a:rect l="l" t="t" r="r" b="b"/>
            <a:pathLst>
              <a:path w="12191365" h="4519930">
                <a:moveTo>
                  <a:pt x="0" y="4519422"/>
                </a:moveTo>
                <a:lnTo>
                  <a:pt x="12191238" y="4519422"/>
                </a:lnTo>
                <a:lnTo>
                  <a:pt x="12191238" y="0"/>
                </a:lnTo>
                <a:lnTo>
                  <a:pt x="0" y="0"/>
                </a:lnTo>
                <a:lnTo>
                  <a:pt x="0" y="4519422"/>
                </a:lnTo>
                <a:close/>
              </a:path>
            </a:pathLst>
          </a:custGeom>
          <a:solidFill>
            <a:srgbClr val="E1E8F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084320" y="4844795"/>
            <a:ext cx="7903845" cy="914400"/>
          </a:xfrm>
          <a:custGeom>
            <a:avLst/>
            <a:gdLst/>
            <a:ahLst/>
            <a:cxnLst/>
            <a:rect l="l" t="t" r="r" b="b"/>
            <a:pathLst>
              <a:path w="7903845" h="914400">
                <a:moveTo>
                  <a:pt x="7903464" y="0"/>
                </a:moveTo>
                <a:lnTo>
                  <a:pt x="0" y="0"/>
                </a:lnTo>
                <a:lnTo>
                  <a:pt x="0" y="914399"/>
                </a:lnTo>
                <a:lnTo>
                  <a:pt x="7903464" y="914399"/>
                </a:lnTo>
                <a:lnTo>
                  <a:pt x="7903464" y="0"/>
                </a:lnTo>
                <a:close/>
              </a:path>
            </a:pathLst>
          </a:custGeom>
          <a:solidFill>
            <a:srgbClr val="FFE600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4084320" y="4844795"/>
            <a:ext cx="7903845" cy="914400"/>
          </a:xfrm>
          <a:custGeom>
            <a:avLst/>
            <a:gdLst/>
            <a:ahLst/>
            <a:cxnLst/>
            <a:rect l="l" t="t" r="r" b="b"/>
            <a:pathLst>
              <a:path w="7903845" h="914400">
                <a:moveTo>
                  <a:pt x="0" y="0"/>
                </a:moveTo>
                <a:lnTo>
                  <a:pt x="7903464" y="0"/>
                </a:lnTo>
                <a:lnTo>
                  <a:pt x="7903464" y="914399"/>
                </a:lnTo>
                <a:lnTo>
                  <a:pt x="0" y="914399"/>
                </a:lnTo>
                <a:lnTo>
                  <a:pt x="0" y="0"/>
                </a:lnTo>
                <a:close/>
              </a:path>
            </a:pathLst>
          </a:custGeom>
          <a:ln w="6350">
            <a:solidFill>
              <a:srgbClr val="1B136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762" y="1700021"/>
            <a:ext cx="3796665" cy="4438015"/>
          </a:xfrm>
          <a:custGeom>
            <a:avLst/>
            <a:gdLst/>
            <a:ahLst/>
            <a:cxnLst/>
            <a:rect l="l" t="t" r="r" b="b"/>
            <a:pathLst>
              <a:path w="3796665" h="4438015">
                <a:moveTo>
                  <a:pt x="3796284" y="0"/>
                </a:moveTo>
                <a:lnTo>
                  <a:pt x="0" y="0"/>
                </a:lnTo>
                <a:lnTo>
                  <a:pt x="0" y="4437888"/>
                </a:lnTo>
                <a:lnTo>
                  <a:pt x="3796284" y="4437888"/>
                </a:lnTo>
                <a:lnTo>
                  <a:pt x="3796284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762" y="1700021"/>
            <a:ext cx="3796665" cy="4438015"/>
          </a:xfrm>
          <a:custGeom>
            <a:avLst/>
            <a:gdLst/>
            <a:ahLst/>
            <a:cxnLst/>
            <a:rect l="l" t="t" r="r" b="b"/>
            <a:pathLst>
              <a:path w="3796665" h="4438015">
                <a:moveTo>
                  <a:pt x="0" y="0"/>
                </a:moveTo>
                <a:lnTo>
                  <a:pt x="3796284" y="0"/>
                </a:lnTo>
                <a:lnTo>
                  <a:pt x="3796284" y="4437888"/>
                </a:lnTo>
                <a:lnTo>
                  <a:pt x="0" y="4437888"/>
                </a:lnTo>
                <a:lnTo>
                  <a:pt x="0" y="0"/>
                </a:lnTo>
                <a:close/>
              </a:path>
            </a:pathLst>
          </a:custGeom>
          <a:ln w="19050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2" name="bg object 2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83108" y="6507480"/>
            <a:ext cx="11708774" cy="350519"/>
          </a:xfrm>
          <a:prstGeom prst="rect">
            <a:avLst/>
          </a:prstGeom>
        </p:spPr>
      </p:pic>
      <p:sp>
        <p:nvSpPr>
          <p:cNvPr id="23" name="bg object 23"/>
          <p:cNvSpPr/>
          <p:nvPr/>
        </p:nvSpPr>
        <p:spPr>
          <a:xfrm>
            <a:off x="0" y="6205728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12192000" y="0"/>
                </a:moveTo>
                <a:lnTo>
                  <a:pt x="0" y="0"/>
                </a:lnTo>
                <a:lnTo>
                  <a:pt x="0" y="277368"/>
                </a:lnTo>
                <a:lnTo>
                  <a:pt x="12192000" y="277368"/>
                </a:lnTo>
                <a:lnTo>
                  <a:pt x="12192000" y="0"/>
                </a:lnTo>
                <a:close/>
              </a:path>
            </a:pathLst>
          </a:custGeom>
          <a:solidFill>
            <a:srgbClr val="EC3B8D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4" name="bg object 24"/>
          <p:cNvSpPr/>
          <p:nvPr/>
        </p:nvSpPr>
        <p:spPr>
          <a:xfrm>
            <a:off x="0" y="6205728"/>
            <a:ext cx="12192000" cy="277495"/>
          </a:xfrm>
          <a:custGeom>
            <a:avLst/>
            <a:gdLst/>
            <a:ahLst/>
            <a:cxnLst/>
            <a:rect l="l" t="t" r="r" b="b"/>
            <a:pathLst>
              <a:path w="12192000" h="277495">
                <a:moveTo>
                  <a:pt x="0" y="0"/>
                </a:moveTo>
                <a:lnTo>
                  <a:pt x="12192000" y="0"/>
                </a:lnTo>
                <a:lnTo>
                  <a:pt x="12192000" y="277368"/>
                </a:lnTo>
                <a:lnTo>
                  <a:pt x="0" y="277368"/>
                </a:lnTo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09600" y="274320"/>
            <a:ext cx="10972800" cy="1097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09600" y="1577340"/>
            <a:ext cx="109728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hyperlink" Target="https://www.samba.tv/resources/guide-to-targeting-gen-z-across-screens" TargetMode="External"/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5" Type="http://schemas.openxmlformats.org/officeDocument/2006/relationships/hyperlink" Target="https://thevab.com/signin?utm_source=website&amp;utm_medium=resource-center&amp;utm_campaign=grab-n-gos" TargetMode="External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8" Type="http://schemas.openxmlformats.org/officeDocument/2006/relationships/image" Target="../media/image6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343435" y="546977"/>
            <a:ext cx="8884285" cy="81851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The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synergy</a:t>
            </a:r>
            <a:r>
              <a:rPr dirty="0" sz="26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that</a:t>
            </a:r>
            <a:r>
              <a:rPr dirty="0" sz="26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exists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between</a:t>
            </a:r>
            <a:r>
              <a:rPr dirty="0" sz="2600" spc="-4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26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and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digital</a:t>
            </a:r>
            <a:r>
              <a:rPr dirty="0" sz="26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social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platforms</a:t>
            </a:r>
            <a:r>
              <a:rPr dirty="0" sz="2600" spc="-2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extends</a:t>
            </a:r>
            <a:r>
              <a:rPr dirty="0" sz="26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engagement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among</a:t>
            </a:r>
            <a:r>
              <a:rPr dirty="0" sz="2600" spc="-4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2600" b="1">
                <a:solidFill>
                  <a:srgbClr val="1B1363"/>
                </a:solidFill>
                <a:latin typeface="Arial"/>
                <a:cs typeface="Arial"/>
              </a:rPr>
              <a:t>young</a:t>
            </a:r>
            <a:r>
              <a:rPr dirty="0" sz="2600" spc="-10" b="1">
                <a:solidFill>
                  <a:srgbClr val="1B1363"/>
                </a:solidFill>
                <a:latin typeface="Arial"/>
                <a:cs typeface="Arial"/>
              </a:rPr>
              <a:t> audiences</a:t>
            </a:r>
            <a:endParaRPr sz="2600">
              <a:latin typeface="Arial"/>
              <a:cs typeface="Arial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875076" y="5967444"/>
            <a:ext cx="2808605" cy="13208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Source:</a:t>
            </a:r>
            <a:r>
              <a:rPr dirty="0" sz="700" spc="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>
                <a:solidFill>
                  <a:srgbClr val="1B1363"/>
                </a:solidFill>
                <a:latin typeface="Arial"/>
                <a:cs typeface="Arial"/>
              </a:rPr>
              <a:t>Samba </a:t>
            </a:r>
            <a:r>
              <a:rPr dirty="0" sz="700" spc="-20">
                <a:solidFill>
                  <a:srgbClr val="1B1363"/>
                </a:solidFill>
                <a:latin typeface="Arial"/>
                <a:cs typeface="Arial"/>
              </a:rPr>
              <a:t>TV,</a:t>
            </a:r>
            <a:r>
              <a:rPr dirty="0" sz="7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Guide</a:t>
            </a:r>
            <a:r>
              <a:rPr dirty="0" sz="700" spc="-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dirty="0" sz="700" spc="-2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Targeting</a:t>
            </a:r>
            <a:r>
              <a:rPr dirty="0" sz="700" spc="3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700" spc="-1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Z</a:t>
            </a:r>
            <a:r>
              <a:rPr dirty="0" sz="700" spc="-2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Across</a:t>
            </a:r>
            <a:r>
              <a:rPr dirty="0" sz="700" spc="-10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i="1">
                <a:solidFill>
                  <a:srgbClr val="1B1363"/>
                </a:solidFill>
                <a:latin typeface="Arial"/>
                <a:cs typeface="Arial"/>
              </a:rPr>
              <a:t>Screens,</a:t>
            </a:r>
            <a:r>
              <a:rPr dirty="0" sz="700" spc="5" i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700" spc="-10">
                <a:solidFill>
                  <a:srgbClr val="1B1363"/>
                </a:solidFill>
                <a:latin typeface="Arial"/>
                <a:cs typeface="Arial"/>
              </a:rPr>
              <a:t>5/4/23.</a:t>
            </a:r>
            <a:endParaRPr sz="7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124302" y="6234521"/>
            <a:ext cx="5931535" cy="55816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Click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here</a:t>
            </a:r>
            <a:r>
              <a:rPr dirty="0" u="sng" sz="1200" spc="-4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to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see</a:t>
            </a:r>
            <a:r>
              <a:rPr dirty="0" u="sng" sz="1200" spc="-3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more</a:t>
            </a:r>
            <a:r>
              <a:rPr dirty="0" u="sng" sz="1200" spc="-25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on</a:t>
            </a:r>
            <a:r>
              <a:rPr dirty="0" u="sng" sz="1200" spc="-10" b="1" i="1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Samba</a:t>
            </a:r>
            <a:r>
              <a:rPr dirty="0" u="sng" sz="1200" spc="-3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TV’s</a:t>
            </a:r>
            <a:r>
              <a:rPr dirty="0" u="sng" sz="1200" spc="-1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‘Guide</a:t>
            </a:r>
            <a:r>
              <a:rPr dirty="0" u="sng" sz="1200" spc="-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to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 Targeting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Gen</a:t>
            </a:r>
            <a:r>
              <a:rPr dirty="0" u="sng" sz="1200" spc="-1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Z</a:t>
            </a:r>
            <a:r>
              <a:rPr dirty="0" u="sng" sz="1200" spc="-5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Across</a:t>
            </a:r>
            <a:r>
              <a:rPr dirty="0" u="sng" sz="1200" spc="-45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sng" sz="1200" spc="-10" b="1" i="1">
                <a:solidFill>
                  <a:srgbClr val="FFE600"/>
                </a:solidFill>
                <a:uFill>
                  <a:solidFill>
                    <a:srgbClr val="FFE600"/>
                  </a:solidFill>
                </a:uFill>
                <a:latin typeface="Arial"/>
                <a:cs typeface="Arial"/>
                <a:hlinkClick r:id="rId2"/>
              </a:rPr>
              <a:t>Screens’</a:t>
            </a:r>
            <a:endParaRPr sz="12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75"/>
              </a:spcBef>
            </a:pPr>
            <a:endParaRPr sz="1200">
              <a:latin typeface="Arial"/>
              <a:cs typeface="Arial"/>
            </a:endParaRPr>
          </a:p>
          <a:p>
            <a:pPr marL="894715">
              <a:lnSpc>
                <a:spcPct val="100000"/>
              </a:lnSpc>
            </a:pP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This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information</a:t>
            </a:r>
            <a:r>
              <a:rPr dirty="0" sz="1000" spc="-2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is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exclusively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provided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to</a:t>
            </a:r>
            <a:r>
              <a:rPr dirty="0" sz="1000" spc="-3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VAB</a:t>
            </a:r>
            <a:r>
              <a:rPr dirty="0" sz="1000" spc="-4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members</a:t>
            </a:r>
            <a:r>
              <a:rPr dirty="0" sz="1000" spc="-15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and</a:t>
            </a:r>
            <a:r>
              <a:rPr dirty="0" sz="1000" spc="-3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b="0">
                <a:solidFill>
                  <a:srgbClr val="FFFFFF"/>
                </a:solidFill>
                <a:latin typeface="Helvetica"/>
                <a:cs typeface="Helvetica"/>
              </a:rPr>
              <a:t>qualified</a:t>
            </a:r>
            <a:r>
              <a:rPr dirty="0" sz="1000" spc="-20" b="0">
                <a:solidFill>
                  <a:srgbClr val="FFFFFF"/>
                </a:solidFill>
                <a:latin typeface="Helvetica"/>
                <a:cs typeface="Helvetica"/>
              </a:rPr>
              <a:t> </a:t>
            </a:r>
            <a:r>
              <a:rPr dirty="0" sz="1000" spc="-10" b="0">
                <a:solidFill>
                  <a:srgbClr val="FFFFFF"/>
                </a:solidFill>
                <a:latin typeface="Helvetica"/>
                <a:cs typeface="Helvetica"/>
              </a:rPr>
              <a:t>marketers.</a:t>
            </a:r>
            <a:endParaRPr sz="1000">
              <a:latin typeface="Helvetica"/>
              <a:cs typeface="Helvetica"/>
            </a:endParaRPr>
          </a:p>
        </p:txBody>
      </p:sp>
      <p:sp>
        <p:nvSpPr>
          <p:cNvPr id="5" name="object 5" descr=""/>
          <p:cNvSpPr/>
          <p:nvPr/>
        </p:nvSpPr>
        <p:spPr>
          <a:xfrm>
            <a:off x="761" y="774"/>
            <a:ext cx="2139950" cy="277495"/>
          </a:xfrm>
          <a:custGeom>
            <a:avLst/>
            <a:gdLst/>
            <a:ahLst/>
            <a:cxnLst/>
            <a:rect l="l" t="t" r="r" b="b"/>
            <a:pathLst>
              <a:path w="2139950" h="277495">
                <a:moveTo>
                  <a:pt x="2139696" y="0"/>
                </a:moveTo>
                <a:lnTo>
                  <a:pt x="0" y="0"/>
                </a:lnTo>
                <a:lnTo>
                  <a:pt x="0" y="277355"/>
                </a:lnTo>
                <a:lnTo>
                  <a:pt x="2139696" y="277355"/>
                </a:lnTo>
                <a:lnTo>
                  <a:pt x="2139696" y="0"/>
                </a:lnTo>
                <a:close/>
              </a:path>
            </a:pathLst>
          </a:custGeom>
          <a:solidFill>
            <a:srgbClr val="1B136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761" y="761"/>
            <a:ext cx="2139950" cy="277495"/>
          </a:xfrm>
          <a:prstGeom prst="rect">
            <a:avLst/>
          </a:prstGeom>
          <a:ln w="19050">
            <a:solidFill>
              <a:srgbClr val="042333"/>
            </a:solidFill>
          </a:ln>
        </p:spPr>
        <p:txBody>
          <a:bodyPr wrap="square" lIns="0" tIns="40005" rIns="0" bIns="0" rtlCol="0" vert="horz">
            <a:spAutoFit/>
          </a:bodyPr>
          <a:lstStyle/>
          <a:p>
            <a:pPr marL="97155">
              <a:lnSpc>
                <a:spcPct val="100000"/>
              </a:lnSpc>
              <a:spcBef>
                <a:spcPts val="315"/>
              </a:spcBef>
            </a:pP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Gen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Z</a:t>
            </a:r>
            <a:r>
              <a:rPr dirty="0" sz="12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>
                <a:solidFill>
                  <a:srgbClr val="FFFFFF"/>
                </a:solidFill>
                <a:latin typeface="Arial"/>
                <a:cs typeface="Arial"/>
              </a:rPr>
              <a:t>&amp; ‘Second</a:t>
            </a:r>
            <a:r>
              <a:rPr dirty="0" sz="120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200" spc="-10">
                <a:solidFill>
                  <a:srgbClr val="FFFFFF"/>
                </a:solidFill>
                <a:latin typeface="Arial"/>
                <a:cs typeface="Arial"/>
              </a:rPr>
              <a:t>Screening’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7" name="object 7" descr=""/>
          <p:cNvGrpSpPr/>
          <p:nvPr/>
        </p:nvGrpSpPr>
        <p:grpSpPr>
          <a:xfrm>
            <a:off x="4081145" y="1802764"/>
            <a:ext cx="7910195" cy="920750"/>
            <a:chOff x="4081145" y="1802764"/>
            <a:chExt cx="7910195" cy="920750"/>
          </a:xfrm>
        </p:grpSpPr>
        <p:sp>
          <p:nvSpPr>
            <p:cNvPr id="8" name="object 8" descr=""/>
            <p:cNvSpPr/>
            <p:nvPr/>
          </p:nvSpPr>
          <p:spPr>
            <a:xfrm>
              <a:off x="4084320" y="1805939"/>
              <a:ext cx="7903845" cy="914400"/>
            </a:xfrm>
            <a:custGeom>
              <a:avLst/>
              <a:gdLst/>
              <a:ahLst/>
              <a:cxnLst/>
              <a:rect l="l" t="t" r="r" b="b"/>
              <a:pathLst>
                <a:path w="7903845" h="914400">
                  <a:moveTo>
                    <a:pt x="7903464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7903464" y="914400"/>
                  </a:lnTo>
                  <a:lnTo>
                    <a:pt x="7903464" y="0"/>
                  </a:lnTo>
                  <a:close/>
                </a:path>
              </a:pathLst>
            </a:custGeom>
            <a:solidFill>
              <a:srgbClr val="FFE6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9" name="object 9" descr=""/>
            <p:cNvSpPr/>
            <p:nvPr/>
          </p:nvSpPr>
          <p:spPr>
            <a:xfrm>
              <a:off x="4084320" y="1805939"/>
              <a:ext cx="7903845" cy="914400"/>
            </a:xfrm>
            <a:custGeom>
              <a:avLst/>
              <a:gdLst/>
              <a:ahLst/>
              <a:cxnLst/>
              <a:rect l="l" t="t" r="r" b="b"/>
              <a:pathLst>
                <a:path w="7903845" h="914400">
                  <a:moveTo>
                    <a:pt x="0" y="0"/>
                  </a:moveTo>
                  <a:lnTo>
                    <a:pt x="7903464" y="0"/>
                  </a:lnTo>
                  <a:lnTo>
                    <a:pt x="7903464" y="914400"/>
                  </a:lnTo>
                  <a:lnTo>
                    <a:pt x="0" y="91440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0" name="object 10" descr=""/>
          <p:cNvSpPr txBox="1"/>
          <p:nvPr/>
        </p:nvSpPr>
        <p:spPr>
          <a:xfrm>
            <a:off x="5323840" y="1876055"/>
            <a:ext cx="123126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4800" spc="-25" b="1">
                <a:solidFill>
                  <a:srgbClr val="00BEF1"/>
                </a:solidFill>
                <a:latin typeface="Arial"/>
                <a:cs typeface="Arial"/>
              </a:rPr>
              <a:t>85%</a:t>
            </a:r>
            <a:endParaRPr sz="4800">
              <a:latin typeface="Arial"/>
              <a:cs typeface="Arial"/>
            </a:endParaRPr>
          </a:p>
        </p:txBody>
      </p:sp>
      <p:pic>
        <p:nvPicPr>
          <p:cNvPr id="11" name="object 11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329684" y="1851660"/>
            <a:ext cx="812291" cy="813815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364735" y="4925567"/>
            <a:ext cx="743699" cy="743711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569348" y="2238076"/>
            <a:ext cx="2657475" cy="30886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95"/>
              </a:spcBef>
            </a:pPr>
            <a:r>
              <a:rPr dirty="0" sz="8800" spc="-25" b="1">
                <a:solidFill>
                  <a:srgbClr val="00BEF1"/>
                </a:solidFill>
                <a:latin typeface="Arial"/>
                <a:cs typeface="Arial"/>
              </a:rPr>
              <a:t>76%</a:t>
            </a:r>
            <a:endParaRPr sz="8800">
              <a:latin typeface="Arial"/>
              <a:cs typeface="Arial"/>
            </a:endParaRPr>
          </a:p>
          <a:p>
            <a:pPr algn="ctr" marL="12065" marR="5080" indent="635">
              <a:lnSpc>
                <a:spcPct val="100000"/>
              </a:lnSpc>
              <a:spcBef>
                <a:spcPts val="120"/>
              </a:spcBef>
            </a:pP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800" spc="-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Gen</a:t>
            </a:r>
            <a:r>
              <a:rPr dirty="0" sz="2800" spc="-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Z</a:t>
            </a:r>
            <a:r>
              <a:rPr dirty="0" sz="2800" spc="-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20">
                <a:solidFill>
                  <a:srgbClr val="FFFFFF"/>
                </a:solidFill>
                <a:latin typeface="Arial"/>
                <a:cs typeface="Arial"/>
              </a:rPr>
              <a:t>uses </a:t>
            </a:r>
            <a:r>
              <a:rPr dirty="0" sz="2800" b="1">
                <a:solidFill>
                  <a:srgbClr val="00BEF1"/>
                </a:solidFill>
                <a:latin typeface="Arial"/>
                <a:cs typeface="Arial"/>
              </a:rPr>
              <a:t>social</a:t>
            </a:r>
            <a:r>
              <a:rPr dirty="0" sz="2800" spc="-65" b="1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2800" spc="-20" b="1">
                <a:solidFill>
                  <a:srgbClr val="00BEF1"/>
                </a:solidFill>
                <a:latin typeface="Arial"/>
                <a:cs typeface="Arial"/>
              </a:rPr>
              <a:t>media</a:t>
            </a:r>
            <a:r>
              <a:rPr dirty="0" sz="2800" spc="700" b="1">
                <a:solidFill>
                  <a:srgbClr val="00BEF1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for</a:t>
            </a:r>
            <a:r>
              <a:rPr dirty="0" sz="2800" spc="1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ideas</a:t>
            </a:r>
            <a:r>
              <a:rPr dirty="0" sz="2800" spc="3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of</a:t>
            </a:r>
            <a:r>
              <a:rPr dirty="0" sz="2800" spc="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20">
                <a:solidFill>
                  <a:srgbClr val="FFFFFF"/>
                </a:solidFill>
                <a:latin typeface="Arial"/>
                <a:cs typeface="Arial"/>
              </a:rPr>
              <a:t>what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shows</a:t>
            </a:r>
            <a:r>
              <a:rPr dirty="0" sz="2800" spc="-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>
                <a:solidFill>
                  <a:srgbClr val="FFFFFF"/>
                </a:solidFill>
                <a:latin typeface="Arial"/>
                <a:cs typeface="Arial"/>
              </a:rPr>
              <a:t>to</a:t>
            </a:r>
            <a:r>
              <a:rPr dirty="0" sz="2800" spc="-5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2800" spc="-10">
                <a:solidFill>
                  <a:srgbClr val="FFFFFF"/>
                </a:solidFill>
                <a:latin typeface="Arial"/>
                <a:cs typeface="Arial"/>
              </a:rPr>
              <a:t>watch</a:t>
            </a:r>
            <a:endParaRPr sz="28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0365644" y="54504"/>
            <a:ext cx="1727835" cy="3911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12065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Scan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or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click</a:t>
            </a:r>
            <a:r>
              <a:rPr dirty="0" sz="1200" spc="-2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to</a:t>
            </a:r>
            <a:r>
              <a:rPr dirty="0" sz="1200" spc="5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access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more</a:t>
            </a:r>
            <a:r>
              <a:rPr dirty="0" sz="1200" spc="-2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life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EC3B8D"/>
                </a:solidFill>
                <a:latin typeface="Arial"/>
                <a:cs typeface="Arial"/>
              </a:rPr>
              <a:t>stage</a:t>
            </a:r>
            <a:r>
              <a:rPr dirty="0" sz="1200" spc="-30" b="1">
                <a:solidFill>
                  <a:srgbClr val="EC3B8D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EC3B8D"/>
                </a:solidFill>
                <a:latin typeface="Arial"/>
                <a:cs typeface="Arial"/>
              </a:rPr>
              <a:t>insights</a:t>
            </a:r>
            <a:endParaRPr sz="1200">
              <a:latin typeface="Arial"/>
              <a:cs typeface="Arial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10255186" y="-13525"/>
            <a:ext cx="1951989" cy="1700530"/>
            <a:chOff x="10255186" y="-13525"/>
            <a:chExt cx="1951989" cy="1700530"/>
          </a:xfrm>
        </p:grpSpPr>
        <p:pic>
          <p:nvPicPr>
            <p:cNvPr id="16" name="object 16" descr="">
              <a:hlinkClick r:id="rId5"/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690442" y="529189"/>
              <a:ext cx="1079826" cy="1080205"/>
            </a:xfrm>
            <a:prstGeom prst="rect">
              <a:avLst/>
            </a:prstGeom>
          </p:spPr>
        </p:pic>
        <p:sp>
          <p:nvSpPr>
            <p:cNvPr id="17" name="object 17" descr=""/>
            <p:cNvSpPr/>
            <p:nvPr/>
          </p:nvSpPr>
          <p:spPr>
            <a:xfrm>
              <a:off x="10269473" y="761"/>
              <a:ext cx="1923414" cy="1671955"/>
            </a:xfrm>
            <a:custGeom>
              <a:avLst/>
              <a:gdLst/>
              <a:ahLst/>
              <a:cxnLst/>
              <a:rect l="l" t="t" r="r" b="b"/>
              <a:pathLst>
                <a:path w="1923415" h="1671955">
                  <a:moveTo>
                    <a:pt x="0" y="0"/>
                  </a:moveTo>
                  <a:lnTo>
                    <a:pt x="1923287" y="0"/>
                  </a:lnTo>
                  <a:lnTo>
                    <a:pt x="1923287" y="1671827"/>
                  </a:lnTo>
                  <a:lnTo>
                    <a:pt x="0" y="1671827"/>
                  </a:lnTo>
                  <a:lnTo>
                    <a:pt x="0" y="0"/>
                  </a:lnTo>
                  <a:close/>
                </a:path>
              </a:pathLst>
            </a:custGeom>
            <a:ln w="28574">
              <a:solidFill>
                <a:srgbClr val="EC3B8D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18" name="object 18" descr=""/>
          <p:cNvGrpSpPr/>
          <p:nvPr/>
        </p:nvGrpSpPr>
        <p:grpSpPr>
          <a:xfrm>
            <a:off x="4081145" y="2811652"/>
            <a:ext cx="7910195" cy="920750"/>
            <a:chOff x="4081145" y="2811652"/>
            <a:chExt cx="7910195" cy="920750"/>
          </a:xfrm>
        </p:grpSpPr>
        <p:sp>
          <p:nvSpPr>
            <p:cNvPr id="19" name="object 19" descr=""/>
            <p:cNvSpPr/>
            <p:nvPr/>
          </p:nvSpPr>
          <p:spPr>
            <a:xfrm>
              <a:off x="4084320" y="2814827"/>
              <a:ext cx="7903845" cy="914400"/>
            </a:xfrm>
            <a:custGeom>
              <a:avLst/>
              <a:gdLst/>
              <a:ahLst/>
              <a:cxnLst/>
              <a:rect l="l" t="t" r="r" b="b"/>
              <a:pathLst>
                <a:path w="7903845" h="914400">
                  <a:moveTo>
                    <a:pt x="7903464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7903464" y="914400"/>
                  </a:lnTo>
                  <a:lnTo>
                    <a:pt x="7903464" y="0"/>
                  </a:lnTo>
                  <a:close/>
                </a:path>
              </a:pathLst>
            </a:custGeom>
            <a:solidFill>
              <a:srgbClr val="FFE6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0" name="object 20" descr=""/>
            <p:cNvSpPr/>
            <p:nvPr/>
          </p:nvSpPr>
          <p:spPr>
            <a:xfrm>
              <a:off x="4084320" y="2814827"/>
              <a:ext cx="7903845" cy="914400"/>
            </a:xfrm>
            <a:custGeom>
              <a:avLst/>
              <a:gdLst/>
              <a:ahLst/>
              <a:cxnLst/>
              <a:rect l="l" t="t" r="r" b="b"/>
              <a:pathLst>
                <a:path w="7903845" h="914400">
                  <a:moveTo>
                    <a:pt x="0" y="0"/>
                  </a:moveTo>
                  <a:lnTo>
                    <a:pt x="7903464" y="0"/>
                  </a:lnTo>
                  <a:lnTo>
                    <a:pt x="7903464" y="914400"/>
                  </a:lnTo>
                  <a:lnTo>
                    <a:pt x="0" y="91440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1" name="object 21" descr=""/>
          <p:cNvSpPr txBox="1"/>
          <p:nvPr/>
        </p:nvSpPr>
        <p:spPr>
          <a:xfrm>
            <a:off x="5353034" y="2834245"/>
            <a:ext cx="123126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4800" spc="-25" b="1">
                <a:solidFill>
                  <a:srgbClr val="00BEF1"/>
                </a:solidFill>
                <a:latin typeface="Arial"/>
                <a:cs typeface="Arial"/>
              </a:rPr>
              <a:t>47%</a:t>
            </a:r>
            <a:endParaRPr sz="4800">
              <a:latin typeface="Arial"/>
              <a:cs typeface="Arial"/>
            </a:endParaRPr>
          </a:p>
        </p:txBody>
      </p:sp>
      <p:grpSp>
        <p:nvGrpSpPr>
          <p:cNvPr id="22" name="object 22" descr=""/>
          <p:cNvGrpSpPr/>
          <p:nvPr/>
        </p:nvGrpSpPr>
        <p:grpSpPr>
          <a:xfrm>
            <a:off x="4081145" y="3826636"/>
            <a:ext cx="7910195" cy="920750"/>
            <a:chOff x="4081145" y="3826636"/>
            <a:chExt cx="7910195" cy="920750"/>
          </a:xfrm>
        </p:grpSpPr>
        <p:sp>
          <p:nvSpPr>
            <p:cNvPr id="23" name="object 23" descr=""/>
            <p:cNvSpPr/>
            <p:nvPr/>
          </p:nvSpPr>
          <p:spPr>
            <a:xfrm>
              <a:off x="4084320" y="3829811"/>
              <a:ext cx="7903845" cy="914400"/>
            </a:xfrm>
            <a:custGeom>
              <a:avLst/>
              <a:gdLst/>
              <a:ahLst/>
              <a:cxnLst/>
              <a:rect l="l" t="t" r="r" b="b"/>
              <a:pathLst>
                <a:path w="7903845" h="914400">
                  <a:moveTo>
                    <a:pt x="7903464" y="0"/>
                  </a:moveTo>
                  <a:lnTo>
                    <a:pt x="0" y="0"/>
                  </a:lnTo>
                  <a:lnTo>
                    <a:pt x="0" y="914400"/>
                  </a:lnTo>
                  <a:lnTo>
                    <a:pt x="7903464" y="914400"/>
                  </a:lnTo>
                  <a:lnTo>
                    <a:pt x="7903464" y="0"/>
                  </a:lnTo>
                  <a:close/>
                </a:path>
              </a:pathLst>
            </a:custGeom>
            <a:solidFill>
              <a:srgbClr val="FFE600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24" name="object 24" descr=""/>
            <p:cNvSpPr/>
            <p:nvPr/>
          </p:nvSpPr>
          <p:spPr>
            <a:xfrm>
              <a:off x="4084320" y="3829811"/>
              <a:ext cx="7903845" cy="914400"/>
            </a:xfrm>
            <a:custGeom>
              <a:avLst/>
              <a:gdLst/>
              <a:ahLst/>
              <a:cxnLst/>
              <a:rect l="l" t="t" r="r" b="b"/>
              <a:pathLst>
                <a:path w="7903845" h="914400">
                  <a:moveTo>
                    <a:pt x="0" y="0"/>
                  </a:moveTo>
                  <a:lnTo>
                    <a:pt x="7903464" y="0"/>
                  </a:lnTo>
                  <a:lnTo>
                    <a:pt x="7903464" y="914400"/>
                  </a:lnTo>
                  <a:lnTo>
                    <a:pt x="0" y="914400"/>
                  </a:lnTo>
                  <a:lnTo>
                    <a:pt x="0" y="0"/>
                  </a:lnTo>
                  <a:close/>
                </a:path>
              </a:pathLst>
            </a:custGeom>
            <a:ln w="6350">
              <a:solidFill>
                <a:srgbClr val="1B1363"/>
              </a:solidFill>
            </a:ln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25" name="object 25" descr=""/>
          <p:cNvSpPr txBox="1"/>
          <p:nvPr/>
        </p:nvSpPr>
        <p:spPr>
          <a:xfrm>
            <a:off x="5353034" y="3849542"/>
            <a:ext cx="123126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4800" spc="-25" b="1">
                <a:solidFill>
                  <a:srgbClr val="00BEF1"/>
                </a:solidFill>
                <a:latin typeface="Arial"/>
                <a:cs typeface="Arial"/>
              </a:rPr>
              <a:t>44%</a:t>
            </a:r>
            <a:endParaRPr sz="4800">
              <a:latin typeface="Arial"/>
              <a:cs typeface="Arial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5323773" y="4864526"/>
            <a:ext cx="1231265" cy="7569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4800" spc="-25" b="1">
                <a:solidFill>
                  <a:srgbClr val="00BEF1"/>
                </a:solidFill>
                <a:latin typeface="Arial"/>
                <a:cs typeface="Arial"/>
              </a:rPr>
              <a:t>34%</a:t>
            </a:r>
            <a:endParaRPr sz="4800">
              <a:latin typeface="Arial"/>
              <a:cs typeface="Arial"/>
            </a:endParaRPr>
          </a:p>
        </p:txBody>
      </p:sp>
      <p:pic>
        <p:nvPicPr>
          <p:cNvPr id="27" name="object 27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383023" y="2913888"/>
            <a:ext cx="705611" cy="705611"/>
          </a:xfrm>
          <a:prstGeom prst="rect">
            <a:avLst/>
          </a:prstGeom>
        </p:spPr>
      </p:pic>
      <p:pic>
        <p:nvPicPr>
          <p:cNvPr id="28" name="object 28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4402835" y="3948696"/>
            <a:ext cx="665987" cy="665975"/>
          </a:xfrm>
          <a:prstGeom prst="rect">
            <a:avLst/>
          </a:prstGeom>
        </p:spPr>
      </p:pic>
      <p:sp>
        <p:nvSpPr>
          <p:cNvPr id="29" name="object 29" descr=""/>
          <p:cNvSpPr txBox="1"/>
          <p:nvPr/>
        </p:nvSpPr>
        <p:spPr>
          <a:xfrm>
            <a:off x="6899810" y="1959291"/>
            <a:ext cx="3511550" cy="568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ts val="2135"/>
              </a:lnSpc>
              <a:spcBef>
                <a:spcPts val="100"/>
              </a:spcBef>
            </a:pP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18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8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Z</a:t>
            </a:r>
            <a:r>
              <a:rPr dirty="0" sz="1800" spc="-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looks at</a:t>
            </a:r>
            <a:r>
              <a:rPr dirty="0" sz="18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a</a:t>
            </a:r>
            <a:r>
              <a:rPr dirty="0" sz="18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mobile</a:t>
            </a:r>
            <a:r>
              <a:rPr dirty="0" sz="18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10" b="1">
                <a:solidFill>
                  <a:srgbClr val="1B1363"/>
                </a:solidFill>
                <a:latin typeface="Arial"/>
                <a:cs typeface="Arial"/>
              </a:rPr>
              <a:t>device</a:t>
            </a:r>
            <a:endParaRPr sz="1800">
              <a:latin typeface="Arial"/>
              <a:cs typeface="Arial"/>
            </a:endParaRPr>
          </a:p>
          <a:p>
            <a:pPr>
              <a:lnSpc>
                <a:spcPts val="2135"/>
              </a:lnSpc>
            </a:pP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while</a:t>
            </a:r>
            <a:r>
              <a:rPr dirty="0" sz="1800" spc="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watching</a:t>
            </a:r>
            <a:r>
              <a:rPr dirty="0" sz="1800" spc="12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25">
                <a:solidFill>
                  <a:srgbClr val="1B1363"/>
                </a:solidFill>
                <a:latin typeface="Arial"/>
                <a:cs typeface="Arial"/>
              </a:rPr>
              <a:t>TV</a:t>
            </a:r>
            <a:endParaRPr sz="1800">
              <a:latin typeface="Arial"/>
              <a:cs typeface="Arial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899810" y="3106177"/>
            <a:ext cx="429260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18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8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Z</a:t>
            </a:r>
            <a:r>
              <a:rPr dirty="0" sz="18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shops</a:t>
            </a:r>
            <a:r>
              <a:rPr dirty="0" sz="18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online</a:t>
            </a:r>
            <a:r>
              <a:rPr dirty="0" sz="1800" spc="-30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while watching</a:t>
            </a:r>
            <a:r>
              <a:rPr dirty="0" sz="1800" spc="10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25">
                <a:solidFill>
                  <a:srgbClr val="1B1363"/>
                </a:solidFill>
                <a:latin typeface="Arial"/>
                <a:cs typeface="Arial"/>
              </a:rPr>
              <a:t>TV</a:t>
            </a:r>
            <a:endParaRPr sz="1800">
              <a:latin typeface="Arial"/>
              <a:cs typeface="Arial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6900039" y="3983087"/>
            <a:ext cx="4951095" cy="568325"/>
          </a:xfrm>
          <a:prstGeom prst="rect">
            <a:avLst/>
          </a:prstGeom>
        </p:spPr>
        <p:txBody>
          <a:bodyPr wrap="square" lIns="0" tIns="26670" rIns="0" bIns="0" rtlCol="0" vert="horz">
            <a:spAutoFit/>
          </a:bodyPr>
          <a:lstStyle/>
          <a:p>
            <a:pPr marR="5080">
              <a:lnSpc>
                <a:spcPts val="2110"/>
              </a:lnSpc>
              <a:spcBef>
                <a:spcPts val="210"/>
              </a:spcBef>
            </a:pP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18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8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Z</a:t>
            </a:r>
            <a:r>
              <a:rPr dirty="0" sz="18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has</a:t>
            </a:r>
            <a:r>
              <a:rPr dirty="0" sz="18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paused</a:t>
            </a:r>
            <a:r>
              <a:rPr dirty="0" sz="18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an</a:t>
            </a:r>
            <a:r>
              <a:rPr dirty="0" sz="1800" spc="-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ad</a:t>
            </a:r>
            <a:r>
              <a:rPr dirty="0" sz="1800" spc="-1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on the</a:t>
            </a:r>
            <a:r>
              <a:rPr dirty="0" sz="18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65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1800" spc="-10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to</a:t>
            </a:r>
            <a:r>
              <a:rPr dirty="0" sz="18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50">
                <a:solidFill>
                  <a:srgbClr val="1B1363"/>
                </a:solidFill>
                <a:latin typeface="Arial"/>
                <a:cs typeface="Arial"/>
              </a:rPr>
              <a:t>go</a:t>
            </a:r>
            <a:r>
              <a:rPr dirty="0" sz="1800" spc="-1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20">
                <a:solidFill>
                  <a:srgbClr val="1B1363"/>
                </a:solidFill>
                <a:latin typeface="Arial"/>
                <a:cs typeface="Arial"/>
              </a:rPr>
              <a:t>look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up</a:t>
            </a:r>
            <a:r>
              <a:rPr dirty="0" sz="1800" spc="1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a</a:t>
            </a:r>
            <a:r>
              <a:rPr dirty="0" sz="18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product</a:t>
            </a:r>
            <a:r>
              <a:rPr dirty="0" sz="18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or</a:t>
            </a:r>
            <a:r>
              <a:rPr dirty="0" sz="1800" spc="3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make</a:t>
            </a:r>
            <a:r>
              <a:rPr dirty="0" sz="1800" spc="4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a</a:t>
            </a:r>
            <a:r>
              <a:rPr dirty="0" sz="1800" spc="3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10">
                <a:solidFill>
                  <a:srgbClr val="1B1363"/>
                </a:solidFill>
                <a:latin typeface="Arial"/>
                <a:cs typeface="Arial"/>
              </a:rPr>
              <a:t>purchase</a:t>
            </a:r>
            <a:endParaRPr sz="1800">
              <a:latin typeface="Arial"/>
              <a:cs typeface="Arial"/>
            </a:endParaRPr>
          </a:p>
        </p:txBody>
      </p:sp>
      <p:sp>
        <p:nvSpPr>
          <p:cNvPr id="32" name="object 32" descr=""/>
          <p:cNvSpPr txBox="1"/>
          <p:nvPr/>
        </p:nvSpPr>
        <p:spPr>
          <a:xfrm>
            <a:off x="6900039" y="4996699"/>
            <a:ext cx="4596765" cy="5759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of</a:t>
            </a:r>
            <a:r>
              <a:rPr dirty="0" sz="1800" spc="5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Gen</a:t>
            </a:r>
            <a:r>
              <a:rPr dirty="0" sz="1800" spc="5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Z</a:t>
            </a:r>
            <a:r>
              <a:rPr dirty="0" sz="1800" spc="5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has</a:t>
            </a:r>
            <a:r>
              <a:rPr dirty="0" sz="1800" spc="5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purchased</a:t>
            </a:r>
            <a:r>
              <a:rPr dirty="0" sz="1800" spc="18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a</a:t>
            </a:r>
            <a:r>
              <a:rPr dirty="0" sz="1800" spc="5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product</a:t>
            </a:r>
            <a:r>
              <a:rPr dirty="0" sz="1800" spc="5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through</a:t>
            </a:r>
            <a:r>
              <a:rPr dirty="0" sz="1800" spc="5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50">
                <a:solidFill>
                  <a:srgbClr val="1B1363"/>
                </a:solidFill>
                <a:latin typeface="Arial"/>
                <a:cs typeface="Arial"/>
              </a:rPr>
              <a:t>a</a:t>
            </a:r>
            <a:endParaRPr sz="1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QR</a:t>
            </a:r>
            <a:r>
              <a:rPr dirty="0" sz="1800" spc="-3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b="1">
                <a:solidFill>
                  <a:srgbClr val="1B1363"/>
                </a:solidFill>
                <a:latin typeface="Arial"/>
                <a:cs typeface="Arial"/>
              </a:rPr>
              <a:t>code</a:t>
            </a:r>
            <a:r>
              <a:rPr dirty="0" sz="1800" spc="-25" b="1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1B1363"/>
                </a:solidFill>
                <a:latin typeface="Arial"/>
                <a:cs typeface="Arial"/>
              </a:rPr>
              <a:t>shown on a</a:t>
            </a:r>
            <a:r>
              <a:rPr dirty="0" sz="1800" spc="-10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65">
                <a:solidFill>
                  <a:srgbClr val="1B1363"/>
                </a:solidFill>
                <a:latin typeface="Arial"/>
                <a:cs typeface="Arial"/>
              </a:rPr>
              <a:t>TV</a:t>
            </a:r>
            <a:r>
              <a:rPr dirty="0" sz="1800" spc="-105">
                <a:solidFill>
                  <a:srgbClr val="1B1363"/>
                </a:solidFill>
                <a:latin typeface="Arial"/>
                <a:cs typeface="Arial"/>
              </a:rPr>
              <a:t> </a:t>
            </a:r>
            <a:r>
              <a:rPr dirty="0" sz="1800" spc="-25">
                <a:solidFill>
                  <a:srgbClr val="1B1363"/>
                </a:solidFill>
                <a:latin typeface="Arial"/>
                <a:cs typeface="Arial"/>
              </a:rPr>
              <a:t>ad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A9A637D-DE1E-4CCB-ACB8-A8E0301B3124}"/>
</file>

<file path=customXml/itemProps2.xml><?xml version="1.0" encoding="utf-8"?>
<ds:datastoreItem xmlns:ds="http://schemas.openxmlformats.org/officeDocument/2006/customXml" ds:itemID="{1AF3EEC7-FA3A-4EB1-B3AB-EB4DABD02083}"/>
</file>

<file path=customXml/itemProps3.xml><?xml version="1.0" encoding="utf-8"?>
<ds:datastoreItem xmlns:ds="http://schemas.openxmlformats.org/officeDocument/2006/customXml" ds:itemID="{7E9DD8E5-E4EA-418A-9A3A-04D27D21014E}"/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Grab &amp; Go</dc:title>
  <dc:creator>Reed Kiely</dc:creator>
  <dcterms:created xsi:type="dcterms:W3CDTF">2024-05-01T17:39:08Z</dcterms:created>
  <dcterms:modified xsi:type="dcterms:W3CDTF">2024-05-01T17:39:08Z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2024-04-02T00:00:00Z</vt:filetime>
  </property>
  <property fmtid="{D5CDD505-2E9C-101B-9397-08002B2CF9AE}" pid="3" name="Creator">
    <vt:lpwstr>Acrobat PDFMaker 24 for PowerPoint</vt:lpwstr>
  </property>
  <property fmtid="{D5CDD505-2E9C-101B-9397-08002B2CF9AE}" pid="4" name="LastSaved">
    <vt:filetime>2024-05-01T00:00:00Z</vt:filetime>
  </property>
  <property fmtid="{D5CDD505-2E9C-101B-9397-08002B2CF9AE}" pid="5" name="Producer">
    <vt:lpwstr>Adobe PDF Library 24.1.149</vt:lpwstr>
  </property>
  <property fmtid="{D5CDD505-2E9C-101B-9397-08002B2CF9AE}" pid="6" name="ContentTypeId">
    <vt:lpwstr>0x010100C24291D3CFFFB3468A8BEBC160241642</vt:lpwstr>
  </property>
</Properties>
</file>