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1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2B7C9B-479A-4FAA-B3A4-D804D5E5492E}" v="1" dt="2025-07-09T15:16:56.6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9D2B7C9B-479A-4FAA-B3A4-D804D5E5492E}"/>
    <pc:docChg chg="addSld modSld">
      <pc:chgData name="Dylan Breger" userId="9b3da09f-10fe-42ec-9aa5-9fa2a3e9cc20" providerId="ADAL" clId="{9D2B7C9B-479A-4FAA-B3A4-D804D5E5492E}" dt="2025-07-09T15:16:56.660" v="0"/>
      <pc:docMkLst>
        <pc:docMk/>
      </pc:docMkLst>
      <pc:sldChg chg="add">
        <pc:chgData name="Dylan Breger" userId="9b3da09f-10fe-42ec-9aa5-9fa2a3e9cc20" providerId="ADAL" clId="{9D2B7C9B-479A-4FAA-B3A4-D804D5E5492E}" dt="2025-07-09T15:16:56.660" v="0"/>
        <pc:sldMkLst>
          <pc:docMk/>
          <pc:sldMk cId="3765064324" sldId="214747421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395409977606675"/>
          <c:y val="0.10228087912982704"/>
          <c:w val="0.83342905099528153"/>
          <c:h val="0.8966391550059369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Brand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Boomers+</c:v>
                </c:pt>
                <c:pt idx="1">
                  <c:v>Gen X</c:v>
                </c:pt>
                <c:pt idx="2">
                  <c:v>Millennial</c:v>
                </c:pt>
                <c:pt idx="3">
                  <c:v>Gen Z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0.52</c:v>
                </c:pt>
                <c:pt idx="1">
                  <c:v>0.52</c:v>
                </c:pt>
                <c:pt idx="2">
                  <c:v>0.51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68-49A9-A698-C75EEC2DD64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Financial Benefits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Boomers+</c:v>
                </c:pt>
                <c:pt idx="1">
                  <c:v>Gen X</c:v>
                </c:pt>
                <c:pt idx="2">
                  <c:v>Millennial</c:v>
                </c:pt>
                <c:pt idx="3">
                  <c:v>Gen Z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0.17</c:v>
                </c:pt>
                <c:pt idx="1">
                  <c:v>0.17</c:v>
                </c:pt>
                <c:pt idx="2">
                  <c:v>0.17</c:v>
                </c:pt>
                <c:pt idx="3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68-49A9-A698-C75EEC2DD64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Functional Benefits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Boomers+</c:v>
                </c:pt>
                <c:pt idx="1">
                  <c:v>Gen X</c:v>
                </c:pt>
                <c:pt idx="2">
                  <c:v>Millennial</c:v>
                </c:pt>
                <c:pt idx="3">
                  <c:v>Gen Z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0.15</c:v>
                </c:pt>
                <c:pt idx="1">
                  <c:v>0.15</c:v>
                </c:pt>
                <c:pt idx="2">
                  <c:v>0.16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68-49A9-A698-C75EEC2DD64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Emotional Value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Boomers+</c:v>
                </c:pt>
                <c:pt idx="1">
                  <c:v>Gen X</c:v>
                </c:pt>
                <c:pt idx="2">
                  <c:v>Millennial</c:v>
                </c:pt>
                <c:pt idx="3">
                  <c:v>Gen Z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0.16</c:v>
                </c:pt>
                <c:pt idx="1">
                  <c:v>0.16</c:v>
                </c:pt>
                <c:pt idx="2">
                  <c:v>0.17</c:v>
                </c:pt>
                <c:pt idx="3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68-49A9-A698-C75EEC2DD6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980881568"/>
        <c:axId val="980909888"/>
      </c:barChart>
      <c:catAx>
        <c:axId val="980881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8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980909888"/>
        <c:crosses val="autoZero"/>
        <c:auto val="1"/>
        <c:lblAlgn val="ctr"/>
        <c:lblOffset val="100"/>
        <c:noMultiLvlLbl val="0"/>
      </c:catAx>
      <c:valAx>
        <c:axId val="98090988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0881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7822658759385307"/>
          <c:y val="0"/>
          <c:w val="0.58518409807365002"/>
          <c:h val="7.11862335411586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511FA-DA81-6F78-54EF-1889CD809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84C8D-84FE-4FCB-0EC0-3F477583A8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F1A56-59F2-1A4D-6E1C-92E368B63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9E0CE-20F6-66BC-39D0-DC084B2FE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C0E62-693D-2932-64F7-6EDED2B84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2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41D28-95C1-BAF2-5206-7983152A3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2FBD1B-9A8B-AF92-BD69-0A74817127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F7876-34C9-F8B3-C88B-29951667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08A46-542A-26D9-E42D-B81B96450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C7BED-59A0-A5B1-EB23-D39626239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47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D6187C-B040-FDBB-34D1-99B64DC1B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BD50E5-00A1-703B-B38C-5407D35D9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16EFF-0087-1D4F-3758-6E2D6991E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3610C-60BE-EAE2-8D86-713284C60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63A9B-1721-DF5B-D0EE-8BFCA8912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6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B49F4-3265-F619-3999-CDEDAAD82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1A492-6634-036A-6512-710608B10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D2EB4-44AA-2DC9-2E2C-873864E2E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51383-147C-4965-9525-57B4D2B73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D135F-F2C2-6DBB-F8C4-054AFE297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13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910FF-3543-965E-D87B-4D458F01C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8614F-B3D1-AE64-6D0D-7EF78BD83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77709-48E3-AE40-BE51-429960C56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8DFDA-6274-9932-585E-2228546BB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94AD2-71E6-3369-B968-5352B165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0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8E0E2-A18D-D903-0610-770916358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DE719-2DA3-0CB7-97CC-F9132C1E52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6CC0DF-8196-279E-D151-A5B4A8127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CC764-9022-5A13-44D7-51CDAA9F9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89E118-CF79-CE0F-A000-C85933F89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BBF8CB-F9A7-8682-4A3F-7D714FC64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64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01377-B9ED-886E-377D-E97820CA3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6CF4C-46F4-A8A1-B4D0-331FE6BC2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6E0556-F6CA-475A-F6C0-1EA26DC66E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0248AF-72B4-26EC-4E43-5ED92EA5F8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00E641-4BE9-8A83-1A73-5409C6E131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D049C1-D580-B911-0ECD-E2BCD0427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6E0A2E-14F6-35E5-5932-DF1F3A537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726BD7-CC99-4098-477B-4FC34DB37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2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D8547-F330-2B97-56CF-63820031F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C8AF4D-356F-3110-FB2F-F50F93FE4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719966-54BF-063C-0EBB-BD1B393EF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49BDE1-54E1-A600-8A60-531D8DA6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3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C238B2-9F87-8C24-279E-9507A9D7E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D56008-E3E4-6874-F3FC-EAA452FD2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C0529B-1D33-A1DD-49DA-8938A40E5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9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24B65-9E02-409D-B28A-A6B6196A8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5CE3F-DC48-A464-7985-C03DE4124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9FD000-137A-F53D-7BE5-0E42145DE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16FB4B-9A39-7468-94D2-96BD754D0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9758C-AA6B-79E6-8E9D-D8F583B9E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DB5CF-31BB-0DBD-6662-6E72FC1C1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8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C5DAC-7623-21C4-3E23-6FF8965DA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BDB12A-C944-08A4-4556-0B2B68A4A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16214C-3333-B259-65C8-1B2B565E3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3C432B-5481-A127-F369-74CB91E0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6C423-02B0-1160-1127-B08D15049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06406-CF40-837C-66F5-AAD5B5473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22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E21182-4373-D398-8EED-F85B66350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67650-0134-C68F-2900-B4E35F663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2584C-79E7-D8C0-0D5E-60963EE5CD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A7D3D6-7884-44FA-B1F9-C7C1ABAA48D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45AC3-DE22-78C8-D84A-CB5D12DAC2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0E363-33F2-4E33-D06E-F89DABAE3B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903C09-C73B-44A0-9350-2F8543A8A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7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marketcast.com/insight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B3FC6-7E2E-50F8-0583-3D1DCE1AB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019832-A7E5-259F-F0AF-02E961184B9A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EA85DF-ACC7-E284-2D81-52658F88E68E}"/>
              </a:ext>
            </a:extLst>
          </p:cNvPr>
          <p:cNvSpPr/>
          <p:nvPr/>
        </p:nvSpPr>
        <p:spPr>
          <a:xfrm>
            <a:off x="-3" y="0"/>
            <a:ext cx="3177543" cy="27699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Drivers of Purchase Behavior by Generation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788AC8A-2D5C-CBB2-DF95-D422EE00996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D540A7B-7DF4-8116-B9F7-80CAD8CA833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CACDCF-9317-B860-F3FB-4D16D679BC57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generational insights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ACCC6F-85FC-074B-B684-93BD1121361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E760BD-BA4B-A185-0AFF-23D8931E2843}"/>
              </a:ext>
            </a:extLst>
          </p:cNvPr>
          <p:cNvSpPr txBox="1"/>
          <p:nvPr/>
        </p:nvSpPr>
        <p:spPr>
          <a:xfrm>
            <a:off x="483207" y="6038001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Marketcast, </a:t>
            </a:r>
            <a:r>
              <a:rPr lang="en-US" sz="800" i="1">
                <a:solidFill>
                  <a:srgbClr val="1B1464"/>
                </a:solidFill>
                <a:latin typeface="Helvetica" panose="020B0403020202020204" pitchFamily="34" charset="0"/>
              </a:rPr>
              <a:t>Brand Still Wins the Wallet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, May 2025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CA8577-63BA-C16F-7AEB-16720AB5825A}"/>
              </a:ext>
            </a:extLst>
          </p:cNvPr>
          <p:cNvSpPr txBox="1"/>
          <p:nvPr/>
        </p:nvSpPr>
        <p:spPr>
          <a:xfrm>
            <a:off x="-1" y="1755053"/>
            <a:ext cx="122022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Drivers of Purchase Behavior by Generation</a:t>
            </a:r>
          </a:p>
        </p:txBody>
      </p:sp>
      <p:pic>
        <p:nvPicPr>
          <p:cNvPr id="27" name="Picture 2">
            <a:hlinkClick r:id="rId4"/>
            <a:extLst>
              <a:ext uri="{FF2B5EF4-FFF2-40B4-BE49-F238E27FC236}">
                <a16:creationId xmlns:a16="http://schemas.microsoft.com/office/drawing/2014/main" id="{C8419632-D760-C6E8-A60A-E4D74EA174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1F5A05C-01AD-DCF3-F44A-166658199D11}"/>
              </a:ext>
            </a:extLst>
          </p:cNvPr>
          <p:cNvSpPr/>
          <p:nvPr/>
        </p:nvSpPr>
        <p:spPr>
          <a:xfrm>
            <a:off x="179108" y="437162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Brand equity accounts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f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or over half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o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 consumer purchase motivation across generations, from Boomers to Zoomers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A7435C6-D776-7783-DF2A-ECC92A512EA4}"/>
              </a:ext>
            </a:extLst>
          </p:cNvPr>
          <p:cNvGraphicFramePr/>
          <p:nvPr/>
        </p:nvGraphicFramePr>
        <p:xfrm>
          <a:off x="936625" y="2204296"/>
          <a:ext cx="11072495" cy="3822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TextBox 14">
            <a:hlinkClick r:id="rId7"/>
            <a:extLst>
              <a:ext uri="{FF2B5EF4-FFF2-40B4-BE49-F238E27FC236}">
                <a16:creationId xmlns:a16="http://schemas.microsoft.com/office/drawing/2014/main" id="{F4EFA8C1-EDDF-A4B9-FEFC-79204503A235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Marketcast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064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E659B5D-A2B4-4FF8-AEAE-4DAF610656FC}"/>
</file>

<file path=customXml/itemProps2.xml><?xml version="1.0" encoding="utf-8"?>
<ds:datastoreItem xmlns:ds="http://schemas.openxmlformats.org/officeDocument/2006/customXml" ds:itemID="{CD3F9036-BBD5-4E57-AF70-7DA71232EDC9}"/>
</file>

<file path=customXml/itemProps3.xml><?xml version="1.0" encoding="utf-8"?>
<ds:datastoreItem xmlns:ds="http://schemas.openxmlformats.org/officeDocument/2006/customXml" ds:itemID="{8F330116-98C7-422E-ABB3-89AC40A249A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2025-07-09T15:16:43Z</dcterms:created>
  <dcterms:modified xsi:type="dcterms:W3CDTF">2025-07-09T15:16:57Z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