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20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8C3673-E145-4C2C-A362-BE9EA5401F73}" v="1" dt="2025-07-09T15:17:05.6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" d="100"/>
          <a:sy n="22" d="100"/>
        </p:scale>
        <p:origin x="370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B68C3673-E145-4C2C-A362-BE9EA5401F73}"/>
    <pc:docChg chg="addSld modSld">
      <pc:chgData name="Dylan Breger" userId="9b3da09f-10fe-42ec-9aa5-9fa2a3e9cc20" providerId="ADAL" clId="{B68C3673-E145-4C2C-A362-BE9EA5401F73}" dt="2025-07-09T15:17:05.660" v="0"/>
      <pc:docMkLst>
        <pc:docMk/>
      </pc:docMkLst>
      <pc:sldChg chg="add">
        <pc:chgData name="Dylan Breger" userId="9b3da09f-10fe-42ec-9aa5-9fa2a3e9cc20" providerId="ADAL" clId="{B68C3673-E145-4C2C-A362-BE9EA5401F73}" dt="2025-07-09T15:17:05.660" v="0"/>
        <pc:sldMkLst>
          <pc:docMk/>
          <pc:sldMk cId="1890974103" sldId="214747420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937144389440243"/>
          <c:y val="2.1427559102944516E-2"/>
          <c:w val="0.82062855610559748"/>
          <c:h val="0.9285748029901849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B146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BEB-4316-8B55-0A104421D319}"/>
              </c:ext>
            </c:extLst>
          </c:dPt>
          <c:dPt>
            <c:idx val="2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6BEB-4316-8B55-0A104421D319}"/>
              </c:ext>
            </c:extLst>
          </c:dPt>
          <c:dPt>
            <c:idx val="3"/>
            <c:invertIfNegative val="0"/>
            <c:bubble3D val="0"/>
            <c:spPr>
              <a:solidFill>
                <a:srgbClr val="4EBEA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BEB-4316-8B55-0A104421D31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Gen Z</c:v>
                </c:pt>
                <c:pt idx="1">
                  <c:v>Millennials</c:v>
                </c:pt>
                <c:pt idx="2">
                  <c:v>Gen X</c:v>
                </c:pt>
                <c:pt idx="3">
                  <c:v>Boomers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0.88</c:v>
                </c:pt>
                <c:pt idx="1">
                  <c:v>0.89</c:v>
                </c:pt>
                <c:pt idx="2">
                  <c:v>0.7</c:v>
                </c:pt>
                <c:pt idx="3">
                  <c:v>0.62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EB-4316-8B55-0A104421D3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980881568"/>
        <c:axId val="980909888"/>
      </c:barChart>
      <c:catAx>
        <c:axId val="980881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400" b="0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Heebo" pitchFamily="2" charset="-79"/>
              </a:defRPr>
            </a:pPr>
            <a:endParaRPr lang="en-US"/>
          </a:p>
        </c:txPr>
        <c:crossAx val="980909888"/>
        <c:crosses val="autoZero"/>
        <c:auto val="1"/>
        <c:lblAlgn val="ctr"/>
        <c:lblOffset val="100"/>
        <c:noMultiLvlLbl val="0"/>
      </c:catAx>
      <c:valAx>
        <c:axId val="980909888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980881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937144389440243"/>
          <c:y val="2.1427559102944516E-2"/>
          <c:w val="0.82062855610559748"/>
          <c:h val="0.9285748029901849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B146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018-4CEE-AA0C-A2DB640C84CA}"/>
              </c:ext>
            </c:extLst>
          </c:dPt>
          <c:dPt>
            <c:idx val="2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018-4CEE-AA0C-A2DB640C84CA}"/>
              </c:ext>
            </c:extLst>
          </c:dPt>
          <c:dPt>
            <c:idx val="3"/>
            <c:invertIfNegative val="0"/>
            <c:bubble3D val="0"/>
            <c:spPr>
              <a:solidFill>
                <a:srgbClr val="4EBEA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018-4CEE-AA0C-A2DB640C84C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Gen Z</c:v>
                </c:pt>
                <c:pt idx="1">
                  <c:v>Millennials</c:v>
                </c:pt>
                <c:pt idx="2">
                  <c:v>Gen X</c:v>
                </c:pt>
                <c:pt idx="3">
                  <c:v>Boomers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0.61</c:v>
                </c:pt>
                <c:pt idx="1">
                  <c:v>0.56000000000000005</c:v>
                </c:pt>
                <c:pt idx="2">
                  <c:v>0.35</c:v>
                </c:pt>
                <c:pt idx="3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018-4CEE-AA0C-A2DB640C84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980881568"/>
        <c:axId val="980909888"/>
      </c:barChart>
      <c:catAx>
        <c:axId val="980881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400" b="0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Heebo" pitchFamily="2" charset="-79"/>
              </a:defRPr>
            </a:pPr>
            <a:endParaRPr lang="en-US"/>
          </a:p>
        </c:txPr>
        <c:crossAx val="980909888"/>
        <c:crosses val="autoZero"/>
        <c:auto val="1"/>
        <c:lblAlgn val="ctr"/>
        <c:lblOffset val="100"/>
        <c:noMultiLvlLbl val="0"/>
      </c:catAx>
      <c:valAx>
        <c:axId val="980909888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980881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07CA1-DB0A-2052-CB28-57CA9F8AD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85516E-C941-1979-AE77-F07D27C9C8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1CCA4-0BE6-2185-244F-14534F69A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13DC2-E7DC-4FC0-8C12-0096415269F1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F36BA3-85DD-33D6-979F-7D470943A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E6C719-35BC-7AFF-1693-E6383541D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6B43-1A45-4D4F-8105-BDA95380D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900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2C75B-F90E-411B-8B69-C35B88A66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74FA18-664D-00D6-8885-F8D1BD632A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677093-55A0-63D0-ADC2-DB10A0251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13DC2-E7DC-4FC0-8C12-0096415269F1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15C31-836D-83F0-E9F0-2B856A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B9CFD7-72DD-EE6D-B460-B37321655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6B43-1A45-4D4F-8105-BDA95380D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279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63D5F7-49DF-83C4-5E48-82C7A8B56A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1E3D72-BAFD-9AF0-61C6-FEC174399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932787-CA81-58B5-C86E-BF1392D10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13DC2-E7DC-4FC0-8C12-0096415269F1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B89AE1-85AC-590E-44DD-CD6190466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F70CD-9472-0976-62E2-76949830F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6B43-1A45-4D4F-8105-BDA95380D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545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23EBE-5E75-A176-2D83-A1D5231F7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F0F66-5CC7-FED5-1FF2-3FFAD4271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90EAAC-91F3-CDCC-3CA6-B23595D5A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13DC2-E7DC-4FC0-8C12-0096415269F1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0E223E-1C0B-38BE-BFED-05664128A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1ABEC-2045-EDC4-26C2-DA20E718C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6B43-1A45-4D4F-8105-BDA95380D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013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E2A8F-6C10-FE45-3BA1-AB5FD8FB6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E122DD-EB7E-817E-38C7-5089135AE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885F6-1A74-53DA-B1E1-689520255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13DC2-E7DC-4FC0-8C12-0096415269F1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D2E3D-3F34-DE64-9430-F6F67D56F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0ADC54-A077-2666-2984-A3DEE5B5E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6B43-1A45-4D4F-8105-BDA95380D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478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C49D0-AD96-2072-73A4-77205FC13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0358F-A1DE-A4BF-AABA-09923A5993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140432-C10E-E2F3-F7C5-2A8FBDB049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A5994C-DE5C-9B70-EA99-5CA06CE04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13DC2-E7DC-4FC0-8C12-0096415269F1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1469D2-DCE5-90B6-C624-C4D0E1ED0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F4A63A-7B62-69E7-4B6B-81C491A2E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6B43-1A45-4D4F-8105-BDA95380D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50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41563-FCC0-9D39-E00E-79D67D895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CF601C-6E76-C6F1-7A54-A85F64AD24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A38F1-D52E-A6F8-8A59-0015FF019B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664D18-2197-3C7A-E63D-1E48CBE8BB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1364AA-8C47-7297-27C2-7ABD78EBF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A355D2-31FC-08B9-7816-D13B2EDA6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13DC2-E7DC-4FC0-8C12-0096415269F1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2D688A-A0CE-6752-F641-2D62C446C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9AEFFD-8C9C-8672-8F38-07E770DAF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6B43-1A45-4D4F-8105-BDA95380D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64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9E6D3-D097-0B96-B089-12D339A8F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C236AC-608A-AD00-52E3-A339BC2EA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13DC2-E7DC-4FC0-8C12-0096415269F1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C68B20-20FE-1C31-E151-67A2FC98F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5C72CB-0066-1491-1C62-05A0CFC19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6B43-1A45-4D4F-8105-BDA95380D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657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9A5DE3-9A25-F6E2-0B33-E944E8310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13DC2-E7DC-4FC0-8C12-0096415269F1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AA1959-8BAA-88F7-3548-F5CB0DA4A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5F518A-50F4-0A9B-F7D1-8130E27E7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6B43-1A45-4D4F-8105-BDA95380D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893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753BB-137B-DB79-E975-D10DBAC16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868AA-6842-B3F7-86D8-727A1056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82570A-A594-AA8A-5206-3993548787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9BB3DC-FFB1-1FA5-B9E0-4B8B4F619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13DC2-E7DC-4FC0-8C12-0096415269F1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0AE089-0ACD-982E-CE9D-2C6D373C5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6F30B3-55C6-0D00-4683-6C49CB963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6B43-1A45-4D4F-8105-BDA95380D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679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A38B3-5E7D-3A2F-5C0E-C723A5EB5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441B83-63AC-E7AB-7EF9-A8BB686829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A965C7-42B7-3307-99D1-16B5023FE5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200394-2895-2FAD-419F-BA858927F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13DC2-E7DC-4FC0-8C12-0096415269F1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2617E9-900D-C10C-80B4-F9B2D47CF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5E20D8-ACB1-9933-298C-32A3FB94F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6B43-1A45-4D4F-8105-BDA95380D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3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849F42-15A8-35B6-7F5E-267B221B3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E82FA-F04A-401A-7A44-0933E5FA0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0AC7B-8302-6A65-8810-5A9A45F60A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B13DC2-E7DC-4FC0-8C12-0096415269F1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E09E0B-98AC-2AD4-6F1F-74047848C9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9D8817-8214-1893-EE10-F910E6059B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1B6B43-1A45-4D4F-8105-BDA95380D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952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1DDCC1-A1DD-D025-66E3-1D246F4A8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0DE9026-0FAE-EDCA-8B42-558DE17CC477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5AAA17-32AE-6337-81CD-6D818F565466}"/>
              </a:ext>
            </a:extLst>
          </p:cNvPr>
          <p:cNvSpPr/>
          <p:nvPr/>
        </p:nvSpPr>
        <p:spPr>
          <a:xfrm>
            <a:off x="-3" y="-1"/>
            <a:ext cx="3140768" cy="283000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Diversity &amp; Inclusion Beliefs by Generation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FE926C0-946A-587D-5BC0-D196516D167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8881CD7-2BB8-42D3-D376-DFBBDCA94C22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C323E0-3904-DF9F-FD92-7AAC8B11DFA1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</a:t>
            </a:r>
            <a:b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generational insights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11D8A7-EFD0-360B-F65E-69D62057DEA2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4221D93-7D1D-F6E7-0750-E439D36612B2}"/>
              </a:ext>
            </a:extLst>
          </p:cNvPr>
          <p:cNvSpPr txBox="1"/>
          <p:nvPr/>
        </p:nvSpPr>
        <p:spPr>
          <a:xfrm>
            <a:off x="483207" y="6309366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Hispanic Marketing Council, </a:t>
            </a:r>
            <a:r>
              <a:rPr lang="en-US" sz="800" i="1">
                <a:solidFill>
                  <a:srgbClr val="1B1464"/>
                </a:solidFill>
                <a:latin typeface="Helvetica" panose="020B0403020202020204" pitchFamily="34" charset="0"/>
              </a:rPr>
              <a:t>2025 Hispanic Market Guide</a:t>
            </a:r>
            <a:r>
              <a:rPr lang="en-US" sz="800">
                <a:solidFill>
                  <a:srgbClr val="1B1464"/>
                </a:solidFill>
                <a:latin typeface="Helvetica" panose="020B0403020202020204" pitchFamily="34" charset="0"/>
              </a:rPr>
              <a:t>, June 2025.</a:t>
            </a:r>
            <a:endParaRPr kumimoji="0" lang="en-US" sz="8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pic>
        <p:nvPicPr>
          <p:cNvPr id="13" name="Picture 2">
            <a:hlinkClick r:id="rId4"/>
            <a:extLst>
              <a:ext uri="{FF2B5EF4-FFF2-40B4-BE49-F238E27FC236}">
                <a16:creationId xmlns:a16="http://schemas.microsoft.com/office/drawing/2014/main" id="{878DB07C-68D9-01EE-44E0-E7824FD31E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7D52359-33B8-BECE-E977-CE0223E2C9CE}"/>
              </a:ext>
            </a:extLst>
          </p:cNvPr>
          <p:cNvSpPr/>
          <p:nvPr/>
        </p:nvSpPr>
        <p:spPr>
          <a:xfrm>
            <a:off x="19051" y="437162"/>
            <a:ext cx="1024890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Younger audiences are much </a:t>
            </a: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more likely to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value, and base their buying decisions on, brands with inclusive campaigns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BC4CC5E-BF98-2292-95EB-B19769740886}"/>
              </a:ext>
            </a:extLst>
          </p:cNvPr>
          <p:cNvCxnSpPr>
            <a:cxnSpLocks/>
          </p:cNvCxnSpPr>
          <p:nvPr/>
        </p:nvCxnSpPr>
        <p:spPr>
          <a:xfrm>
            <a:off x="6096000" y="1924329"/>
            <a:ext cx="0" cy="4334886"/>
          </a:xfrm>
          <a:prstGeom prst="line">
            <a:avLst/>
          </a:prstGeom>
          <a:ln>
            <a:solidFill>
              <a:srgbClr val="1B1464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0852A34-CCA7-C2FB-13F2-55CEC762FA95}"/>
              </a:ext>
            </a:extLst>
          </p:cNvPr>
          <p:cNvSpPr txBox="1"/>
          <p:nvPr/>
        </p:nvSpPr>
        <p:spPr>
          <a:xfrm>
            <a:off x="6549275" y="2025545"/>
            <a:ext cx="51522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sz="1600"/>
              <a:t>“Diversity and inclusion always or often</a:t>
            </a:r>
            <a:br>
              <a:rPr lang="en-US" sz="1600"/>
            </a:br>
            <a:r>
              <a:rPr lang="en-US" sz="1600"/>
              <a:t>influence my buying decisions”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D24F181-839F-2125-DBFD-9CF50D8DDCC4}"/>
              </a:ext>
            </a:extLst>
          </p:cNvPr>
          <p:cNvSpPr txBox="1"/>
          <p:nvPr/>
        </p:nvSpPr>
        <p:spPr>
          <a:xfrm>
            <a:off x="837363" y="2025545"/>
            <a:ext cx="4458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i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“It’s important for brands to promote diversity and inclusion”</a:t>
            </a:r>
            <a:endParaRPr kumimoji="0" lang="en-US" sz="1600" b="1" i="1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24" name="Chart 23">
            <a:extLst>
              <a:ext uri="{FF2B5EF4-FFF2-40B4-BE49-F238E27FC236}">
                <a16:creationId xmlns:a16="http://schemas.microsoft.com/office/drawing/2014/main" id="{C5C3719F-4122-A141-3714-CFA147DBFAAE}"/>
              </a:ext>
            </a:extLst>
          </p:cNvPr>
          <p:cNvGraphicFramePr/>
          <p:nvPr/>
        </p:nvGraphicFramePr>
        <p:xfrm>
          <a:off x="215591" y="2660471"/>
          <a:ext cx="5701989" cy="3705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5" name="Chart 24">
            <a:extLst>
              <a:ext uri="{FF2B5EF4-FFF2-40B4-BE49-F238E27FC236}">
                <a16:creationId xmlns:a16="http://schemas.microsoft.com/office/drawing/2014/main" id="{A1976B47-7317-4610-5E46-2B10446EE8A2}"/>
              </a:ext>
            </a:extLst>
          </p:cNvPr>
          <p:cNvGraphicFramePr/>
          <p:nvPr/>
        </p:nvGraphicFramePr>
        <p:xfrm>
          <a:off x="6274420" y="2660471"/>
          <a:ext cx="5701989" cy="3705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1890974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EFE0DC5-7862-4CE3-9FC4-EB8A60349B9A}"/>
</file>

<file path=customXml/itemProps2.xml><?xml version="1.0" encoding="utf-8"?>
<ds:datastoreItem xmlns:ds="http://schemas.openxmlformats.org/officeDocument/2006/customXml" ds:itemID="{220444C9-F89C-4D19-B1EA-FA0F3CEF1296}"/>
</file>

<file path=customXml/itemProps3.xml><?xml version="1.0" encoding="utf-8"?>
<ds:datastoreItem xmlns:ds="http://schemas.openxmlformats.org/officeDocument/2006/customXml" ds:itemID="{546C6FC4-6E6D-416D-981D-99AFACD5577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2025-07-09T15:16:43Z</dcterms:created>
  <dcterms:modified xsi:type="dcterms:W3CDTF">2025-07-09T15:17:09Z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