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82A078-E92F-4411-B579-6E383A9CBC31}" v="1" dt="2025-02-04T19:54:36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282A078-E92F-4411-B579-6E383A9CBC31}"/>
    <pc:docChg chg="addSld modSld">
      <pc:chgData name="Dylan Breger" userId="9b3da09f-10fe-42ec-9aa5-9fa2a3e9cc20" providerId="ADAL" clId="{4282A078-E92F-4411-B579-6E383A9CBC31}" dt="2025-02-04T19:54:36.701" v="0"/>
      <pc:docMkLst>
        <pc:docMk/>
      </pc:docMkLst>
      <pc:sldChg chg="add">
        <pc:chgData name="Dylan Breger" userId="9b3da09f-10fe-42ec-9aa5-9fa2a3e9cc20" providerId="ADAL" clId="{4282A078-E92F-4411-B579-6E383A9CBC31}" dt="2025-02-04T19:54:36.701" v="0"/>
        <pc:sldMkLst>
          <pc:docMk/>
          <pc:sldMk cId="1083577402" sldId="214737663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6:33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7A3-4ED8-A4A0-B669EDAE425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5:24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7A3-4ED8-A4A0-B669EDAE425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3:59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7A3-4ED8-A4A0-B669EDAE425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3:34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7A3-4ED8-A4A0-B669EDAE425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2:35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7A3-4ED8-A4A0-B669EDAE425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2:56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7A3-4ED8-A4A0-B669EDAE42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Persons 65-99</c:v>
                </c:pt>
                <c:pt idx="1">
                  <c:v>Persons 50-64</c:v>
                </c:pt>
                <c:pt idx="2">
                  <c:v>Persons 35-49</c:v>
                </c:pt>
                <c:pt idx="3">
                  <c:v>Persons 18-34</c:v>
                </c:pt>
                <c:pt idx="4">
                  <c:v>Persons 12-17</c:v>
                </c:pt>
                <c:pt idx="5">
                  <c:v>Persons 2-11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393</c:v>
                </c:pt>
                <c:pt idx="1">
                  <c:v>324</c:v>
                </c:pt>
                <c:pt idx="2">
                  <c:v>239</c:v>
                </c:pt>
                <c:pt idx="3">
                  <c:v>214</c:v>
                </c:pt>
                <c:pt idx="4">
                  <c:v>155</c:v>
                </c:pt>
                <c:pt idx="5">
                  <c:v>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82-4E1C-8D88-0AE1F92DC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2"/>
        <c:axId val="603516703"/>
        <c:axId val="603503743"/>
      </c:barChart>
      <c:catAx>
        <c:axId val="6035167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603503743"/>
        <c:crosses val="autoZero"/>
        <c:auto val="1"/>
        <c:lblAlgn val="ctr"/>
        <c:lblOffset val="100"/>
        <c:noMultiLvlLbl val="0"/>
      </c:catAx>
      <c:valAx>
        <c:axId val="603503743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6035167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2E01F-3698-4455-2012-DB31D510E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4FEFC-5375-1ED8-3CBF-DE722FEE8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D8A7B-F865-02EE-E2A1-7E774B78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3FB74-D68A-CF07-5AF7-51F1B19C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F1C76-41B1-2CE5-C931-7025D71C2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FEE0E-8C18-FECF-B1C0-B7917A361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712B7-D669-1EEC-CE3E-88D26723E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8BAAF-5F7D-192E-E929-CEF1AC324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54B93-E33D-8659-803A-30F2390BA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CE52C-B63E-818E-511C-B2C3C223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7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BA457A-9442-D750-68EE-D626D6F46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84A004-CD8F-6612-CED5-A5FA85D6D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7050D-DCEF-FB46-A4DC-0CDB4AEB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9374F-2BE2-27DA-4A03-A89158588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AB401-4BA8-5247-DB39-0A8221E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0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C55C1-DC8A-FDB4-029A-841B5FE92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24282-1ADE-FE55-1AE5-73C0B05F4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78B15-B4EA-AC4A-2A7B-2438B5701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2FDDA-0AE2-93B1-EE24-5D3E5096C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16688-16DF-3D04-67CC-8701544B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6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D2818-6EBA-AA88-EB51-4D982DCE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19488-F6B8-55EF-8D6B-E0FE297BD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3F2F6-2623-D4C0-76B9-0B8EC087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F1720-5EDD-7275-AEF4-B8ACD36A0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C9620-9BEE-7155-5B07-E832202C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1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C4CC-6534-BFAB-28DF-7CAD3888F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B8888-2B52-5CB2-FF36-35898144F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BF662-6365-E842-3B60-EAAC8D933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2695F-DAA6-5D81-10A2-B9692ECA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9DAFB-1DAF-9A58-5E25-FCAD6D34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7A4BF-D9EF-5FC7-0394-D053686C8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3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426F9-A9E9-67A6-82F0-5BDFAA2B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9F31F-B178-FAFF-95C2-AD53701B5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3C933-28AD-61DB-0886-81CB2C17D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838377-3C95-34E4-2210-97EDD95C6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13DEED-FD28-5751-8524-A8F171BCE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87950C-CA1F-DC66-3D4F-BFC1185F4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B92231-1E04-F512-69C5-AAB3069E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7A4C1-9E4D-F69F-7315-20ED5263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5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38C4F-CB62-B0F3-23EF-F105F4B9A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FDB3C-4999-7D6D-A32C-693C399FA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D28D5E-DC9E-5C76-438A-38AE81922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203C1-EDD5-7B28-FE6A-3DB401A5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1B9D24-C7A9-C2C7-2C98-3F4152C4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CA25B0-2B15-3BE3-614C-807223E8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9F28-64AC-ABBD-AC75-090E2858C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1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603F6-F912-B050-300F-CC73CB6F8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00320-8C0E-1B2D-81EE-AC61E9361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080E0D-82E8-11F1-49CE-72B48CAB0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1EB1D-6D49-4365-5B8C-4BED713A0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42ECB-C531-D4D8-B85A-C4A5095B2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BDE77D-2CB4-9B89-D1B5-D498C8087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0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3E08D-3F62-328E-BB62-AD1E7A823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A15C63-7249-70FD-CA4D-38FFE68809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EA518-B1D4-BABD-AED0-08E76AB38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CBB7C-FA74-5751-3D8C-B7A09BC06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BE76E-6B93-2273-2436-2462FFCAF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FC8F3-A487-D38D-1F11-A2B6F60C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4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2B8424-D25F-5C28-DED2-EBC60411B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2713E-F5FB-5BAD-ED35-73C1A9E83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5521F-C04A-5037-BD55-6A604A303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6997E2-6BD2-4243-9384-8C640DEA81A9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38893-8689-6319-0A46-ED430473E8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7BDAC-52E5-C5E0-D69F-BB957A573E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4FB94C-8EC7-4C59-9700-A277F740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C8723BB-50BC-9E30-0AD4-7A63CDBAAEC7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B9252E-AD23-66FD-5D46-FD4A85686B4E}"/>
              </a:ext>
            </a:extLst>
          </p:cNvPr>
          <p:cNvSpPr txBox="1"/>
          <p:nvPr/>
        </p:nvSpPr>
        <p:spPr>
          <a:xfrm>
            <a:off x="651753" y="1787210"/>
            <a:ext cx="1096023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Daily Time with TV*</a:t>
            </a:r>
            <a:r>
              <a:rPr lang="en-US" b="1" u="sng">
                <a:solidFill>
                  <a:srgbClr val="1F1A62"/>
                </a:solidFill>
                <a:latin typeface="Helvetica" panose="020B0403020202020204" pitchFamily="34" charset="0"/>
              </a:rPr>
              <a:t> </a:t>
            </a: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by 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err="1">
                <a:solidFill>
                  <a:srgbClr val="1F1A62"/>
                </a:solidFill>
                <a:latin typeface="Helvetica" panose="020B0403020202020204" pitchFamily="34" charset="0"/>
              </a:rPr>
              <a:t>Hours:Minutes</a:t>
            </a:r>
            <a:r>
              <a:rPr lang="en-US" sz="1600">
                <a:solidFill>
                  <a:srgbClr val="1F1A62"/>
                </a:solidFill>
                <a:latin typeface="Helvetica" panose="020B0403020202020204" pitchFamily="34" charset="0"/>
              </a:rPr>
              <a:t>, September 2024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0963AE-ADD5-29D1-328F-A318434C7DA8}"/>
              </a:ext>
            </a:extLst>
          </p:cNvPr>
          <p:cNvSpPr txBox="1"/>
          <p:nvPr/>
        </p:nvSpPr>
        <p:spPr>
          <a:xfrm>
            <a:off x="472838" y="6319910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Defy Media’s Gravity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2025.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Nielsen National TV Ratings, Persons 2+, September 2024. *TV </a:t>
            </a:r>
            <a:r>
              <a:rPr lang="en-US" sz="8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Daily Time includes streaming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731C06-C384-9E9D-2FC5-D9DBEAAB2DED}"/>
              </a:ext>
            </a:extLst>
          </p:cNvPr>
          <p:cNvSpPr/>
          <p:nvPr/>
        </p:nvSpPr>
        <p:spPr>
          <a:xfrm>
            <a:off x="-1" y="0"/>
            <a:ext cx="1699261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Daily TV Time by 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E6ABC0-C9BF-4EB0-BB5E-D5354B66365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life stage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10168D-E6E4-9A8A-61CD-8988AFDB71A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4A87CB-936D-BA61-D28D-089F0176C2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BE9EA26-E915-9EC1-219E-61D59AA7C8A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3EAB2D-60F0-5E42-C885-758DEB4827CC}"/>
              </a:ext>
            </a:extLst>
          </p:cNvPr>
          <p:cNvSpPr/>
          <p:nvPr/>
        </p:nvSpPr>
        <p:spPr>
          <a:xfrm>
            <a:off x="124717" y="527717"/>
            <a:ext cx="10286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TV delivers daily engagement of at least two and a half hours across all age demographics, including Gen Alpha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601676E1-7046-8820-F2A8-EE270CB5A47A}"/>
              </a:ext>
            </a:extLst>
          </p:cNvPr>
          <p:cNvGraphicFramePr/>
          <p:nvPr/>
        </p:nvGraphicFramePr>
        <p:xfrm>
          <a:off x="145898" y="2489178"/>
          <a:ext cx="11900205" cy="3765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>
            <a:hlinkClick r:id="rId5"/>
            <a:extLst>
              <a:ext uri="{FF2B5EF4-FFF2-40B4-BE49-F238E27FC236}">
                <a16:creationId xmlns:a16="http://schemas.microsoft.com/office/drawing/2014/main" id="{3E574CE0-D9FE-2638-9BED-17DDA6BC97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577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2025-02-04T19:54:36Z</dcterms:created>
  <dcterms:modified xsi:type="dcterms:W3CDTF">2025-02-04T19:54:45Z</dcterms:modified>
</cp:coreProperties>
</file>