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5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1948F3-1E1C-45F1-B0B5-D7DBFAB29C90}" v="1" dt="2024-07-15T20:03:26.5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361948F3-1E1C-45F1-B0B5-D7DBFAB29C90}"/>
    <pc:docChg chg="addSld modSld">
      <pc:chgData name="Dylan Breger" userId="9b3da09f-10fe-42ec-9aa5-9fa2a3e9cc20" providerId="ADAL" clId="{361948F3-1E1C-45F1-B0B5-D7DBFAB29C90}" dt="2024-07-15T20:03:26.499" v="0"/>
      <pc:docMkLst>
        <pc:docMk/>
      </pc:docMkLst>
      <pc:sldChg chg="add">
        <pc:chgData name="Dylan Breger" userId="9b3da09f-10fe-42ec-9aa5-9fa2a3e9cc20" providerId="ADAL" clId="{361948F3-1E1C-45F1-B0B5-D7DBFAB29C90}" dt="2024-07-15T20:03:26.499" v="0"/>
        <pc:sldMkLst>
          <pc:docMk/>
          <pc:sldMk cId="2823797669" sldId="214684650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B7F90-CFDF-4693-B052-FE6B706C28E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9BF79-D7D4-4F0D-8A7E-32B8F0D7B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8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E66D0-0F06-A21E-F357-5D48B29C6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6ABE2E-FE4B-CF1A-8268-5EF3865D56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DA1A7C-5C6C-B1D8-C9A2-9166F89D01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16AD2-92DE-449B-28F1-77B76A521B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878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72D24-5CBA-1C01-7CB4-083FBB6ED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9A5EA-1CD6-0540-4C0F-F28E9C686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82A81-34EC-4822-B6F8-C64BCFA72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0798E-A4C5-E57B-40A7-1AE1E814B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4D802-6766-2D57-A74F-987DAE577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65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61CB9-1E75-D4C3-DD40-92F17A7F9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29509-4A4A-254A-FB1C-B447A748C2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B9E09-C263-57CB-3808-9D2691189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14950-481E-0022-0BB4-D1EB61B24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5808A-D873-2500-1E76-058AE43FE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2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4532AC-DCBE-49BE-E4E9-FA9E2A8EF1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9D835B-91A3-7E63-9E40-A0081C841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F9C1C-0969-6756-A8C3-831CF6BA1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725D3-CBB8-9391-3CE1-719F0B0C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D98C9-90B1-F591-9973-A27F87CE6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7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8AB63-927C-4D7D-14B0-10A36B382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5605E-4FF6-56FB-8213-8CEBA36DC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241F8-2977-8360-CE9B-CFF3EE677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62D00-A1BD-E339-ADDF-24CAC014A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0D941-4B95-58E4-3B71-F71DE3BA3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30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B7082-9312-24AA-F04D-7497C6E8E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2B930-FB79-D5FD-315E-6B014BBF1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E4C80-45C4-8E98-7D50-A0D180D6D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B31A2-EBC0-6A54-5720-DD218E40A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9ABDF-801A-184A-2DDF-A6154155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3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B886E-344D-B86D-41EB-455023386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1F7CF-8429-C3C8-2C68-9DCA81428A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A00CE1-935A-143C-CEF7-D6D5F96AF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0F758-9611-AB50-6A7A-3C36B6E68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255ABE-7E17-19D2-441E-8289A948C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601EB-7F09-1B9C-3038-EFE0BAC42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6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A0443-EB71-CADC-D4E9-EEF87AD5A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84C71-8478-A377-8D9B-9F93A0FF1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CE5D78-304F-2B8F-B09F-EADA015F0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F474FD-B6BA-EE33-B10B-1A2DCCD953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40F3C6-0DB8-9E42-1C9C-9A34267B1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E6E11E-5D90-7F81-B3C7-676E165D8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0C8A01-DD27-2BD7-86F7-B6FEA0B86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985E06-5515-75AB-B9B7-AE408D21E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791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8168E-15C1-357B-B270-D332087E8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BA824B-A624-146E-5E4F-E3C0B9900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C6D11-C654-9DAB-EDF4-83DD1A53B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516C7C-C606-94CC-FD12-DC1C922D0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80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D91811-69DC-EA50-8EFA-0A5B3B6E1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5027B1-8490-A354-56B0-4A1FDDF99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A9E51-4F23-0D5D-6CA9-ADDF69E5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93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BFCA8-81D9-B2C0-8C0B-345936EF2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D599C-4281-BAC2-E5C4-EB9CCC5BB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6DB7F0-D43E-FDA3-C213-E393EA811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14C97-73D1-323A-730C-2056F63DB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49D0C-8E01-9711-35A1-374895C1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85CD5-C5CE-1568-EF6E-4867AA1D3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54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4E47-C931-4AEA-24AF-9F5666B49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1E6E90-F1E1-8387-A8AC-634306CEE9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5EC5E1-E391-02D7-01DD-C148768702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D08C11-8DFE-2293-E724-080849B93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52164B-B4B7-F001-1AD3-7A79DADDB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D0A11F-0902-69B0-C5CD-902902FA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7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3CA59-7AAF-9EC6-869E-AB778957E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1D77B-7DC5-505A-BD59-9D09E4F45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BBBD2-0409-01C7-265B-CC3D536BDD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499C0B-4462-4AB6-AA8A-A54E91CAC82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FA16D-7F49-5556-5479-4FEDBAE390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8BCB5-893B-116F-2A59-3C4306E165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841A29-B061-4706-BD44-72E22F56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2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6-key-ingredients-to-success-in-streaming" TargetMode="External"/><Relationship Id="rId3" Type="http://schemas.openxmlformats.org/officeDocument/2006/relationships/hyperlink" Target="https://thevab.com/signin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77B64-C249-3D19-8247-F1DDA8963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21FB0AB-2DCD-197F-45D8-4857FE0E9B00}"/>
              </a:ext>
            </a:extLst>
          </p:cNvPr>
          <p:cNvSpPr/>
          <p:nvPr/>
        </p:nvSpPr>
        <p:spPr>
          <a:xfrm>
            <a:off x="0" y="1685012"/>
            <a:ext cx="12192000" cy="518413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206E07-47F8-A358-57BA-479690B60E25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21" name="Picture 2">
            <a:hlinkClick r:id="rId3"/>
            <a:extLst>
              <a:ext uri="{FF2B5EF4-FFF2-40B4-BE49-F238E27FC236}">
                <a16:creationId xmlns:a16="http://schemas.microsoft.com/office/drawing/2014/main" id="{85B6D205-CAC7-9941-2D34-5BA5E86FDF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E9BFCF8-84D6-7AD9-24EF-11BE9C9620B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BF2AEC-9CE1-E6F0-ACF0-DA74B169CB2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DCA2E02-5823-2B5A-E687-8390022D6CC2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2BCA6B8-AB4D-3974-2D07-587F833E7158}"/>
              </a:ext>
            </a:extLst>
          </p:cNvPr>
          <p:cNvSpPr/>
          <p:nvPr/>
        </p:nvSpPr>
        <p:spPr>
          <a:xfrm>
            <a:off x="308907" y="400564"/>
            <a:ext cx="95502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Seven out of ten affluent consumers spend more time, and are more engaged, with long-form video programming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00B232-F86E-4B07-1985-A709F964366E}"/>
              </a:ext>
            </a:extLst>
          </p:cNvPr>
          <p:cNvSpPr/>
          <p:nvPr/>
        </p:nvSpPr>
        <p:spPr>
          <a:xfrm>
            <a:off x="666504" y="2265957"/>
            <a:ext cx="5163685" cy="364443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00BE95-1F15-3872-3BC4-FEA94AB79DFD}"/>
              </a:ext>
            </a:extLst>
          </p:cNvPr>
          <p:cNvSpPr/>
          <p:nvPr/>
        </p:nvSpPr>
        <p:spPr>
          <a:xfrm>
            <a:off x="6361812" y="2265957"/>
            <a:ext cx="5163685" cy="364443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A4B8CA-802E-5381-751E-CF19F0E8600F}"/>
              </a:ext>
            </a:extLst>
          </p:cNvPr>
          <p:cNvSpPr txBox="1"/>
          <p:nvPr/>
        </p:nvSpPr>
        <p:spPr>
          <a:xfrm>
            <a:off x="666504" y="3876575"/>
            <a:ext cx="516368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70</a:t>
            </a: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</a:t>
            </a:r>
            <a:b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C0F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endParaRPr kumimoji="0" lang="en-US" sz="10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srgbClr val="00C0F3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‘I spend more time watching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professionally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produced long-form programming through streaming and TV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short-form video content</a:t>
            </a:r>
            <a:b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 social media platforms’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680D7F-5E97-8A04-C51C-165C5901935C}"/>
              </a:ext>
            </a:extLst>
          </p:cNvPr>
          <p:cNvSpPr txBox="1"/>
          <p:nvPr/>
        </p:nvSpPr>
        <p:spPr>
          <a:xfrm>
            <a:off x="6361812" y="3876575"/>
            <a:ext cx="516368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70%</a:t>
            </a:r>
            <a:b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C0F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endParaRPr kumimoji="0" lang="en-US" sz="10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srgbClr val="00C0F3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‘Watching professionally produced, </a:t>
            </a:r>
            <a:r>
              <a:rPr kumimoji="0" lang="en-US" sz="1600" b="1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long-form programming</a:t>
            </a: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through streaming and TV 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more engaging to me</a:t>
            </a: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than short-form,</a:t>
            </a:r>
            <a:b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user-generated videos on social media platforms’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6652D2A-D42E-F758-B3AD-F8BE4DC886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02656" y="2324825"/>
            <a:ext cx="1499616" cy="149961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F0FF7CD-9EA7-16A9-5632-CDAE196BEA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87263" y="2323594"/>
            <a:ext cx="1502079" cy="1502079"/>
          </a:xfrm>
          <a:prstGeom prst="rect">
            <a:avLst/>
          </a:prstGeom>
        </p:spPr>
      </p:pic>
      <p:sp>
        <p:nvSpPr>
          <p:cNvPr id="3" name="Text Placeholder 24">
            <a:extLst>
              <a:ext uri="{FF2B5EF4-FFF2-40B4-BE49-F238E27FC236}">
                <a16:creationId xmlns:a16="http://schemas.microsoft.com/office/drawing/2014/main" id="{F461BED7-3C79-1A94-A27F-72AF523BE195}"/>
              </a:ext>
            </a:extLst>
          </p:cNvPr>
          <p:cNvSpPr txBox="1">
            <a:spLocks/>
          </p:cNvSpPr>
          <p:nvPr/>
        </p:nvSpPr>
        <p:spPr>
          <a:xfrm>
            <a:off x="438817" y="6234338"/>
            <a:ext cx="11664402" cy="339877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custom research fielded by Hub Entertainment Research as part of the 2023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Evolution of Video Branding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report. Data sourced from Hub’s survey of 2,400 TV consumers, HHI $100k+ respondents who meet the following criteria: watch at least one hour of TV / week, have broadband access. U.S. census balanced. Data collected early February 2023. Q: How much do you agree with the following statements?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4AA692-5F50-6B10-D662-6B5350B6CD24}"/>
              </a:ext>
            </a:extLst>
          </p:cNvPr>
          <p:cNvSpPr txBox="1"/>
          <p:nvPr/>
        </p:nvSpPr>
        <p:spPr>
          <a:xfrm>
            <a:off x="-5297" y="1701440"/>
            <a:ext cx="121972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much do you agree or disagree with the following statements regarding short-form content?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respondents with HHI $100k+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A0D770-2EBC-5B6D-8A75-D4BCDC08FEE6}"/>
              </a:ext>
            </a:extLst>
          </p:cNvPr>
          <p:cNvSpPr txBox="1"/>
          <p:nvPr/>
        </p:nvSpPr>
        <p:spPr>
          <a:xfrm>
            <a:off x="1837593" y="4551358"/>
            <a:ext cx="2665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affluent consumers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agree that…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2927FD6-E1F9-4D04-B5F2-DC73E1B7D0FC}"/>
              </a:ext>
            </a:extLst>
          </p:cNvPr>
          <p:cNvSpPr/>
          <p:nvPr/>
        </p:nvSpPr>
        <p:spPr>
          <a:xfrm>
            <a:off x="-1" y="0"/>
            <a:ext cx="3886201" cy="27812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Affluent Consumers: Long-Form vs. Short-Form Video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C9ED49-DAE5-EA41-1A01-4C3FBDAACF48}"/>
              </a:ext>
            </a:extLst>
          </p:cNvPr>
          <p:cNvSpPr txBox="1"/>
          <p:nvPr/>
        </p:nvSpPr>
        <p:spPr>
          <a:xfrm>
            <a:off x="7605466" y="4551358"/>
            <a:ext cx="2665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affluent consumers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agree that…</a:t>
            </a:r>
          </a:p>
        </p:txBody>
      </p:sp>
      <p:sp>
        <p:nvSpPr>
          <p:cNvPr id="28" name="TextBox 27">
            <a:hlinkClick r:id="rId8"/>
            <a:extLst>
              <a:ext uri="{FF2B5EF4-FFF2-40B4-BE49-F238E27FC236}">
                <a16:creationId xmlns:a16="http://schemas.microsoft.com/office/drawing/2014/main" id="{E381B565-4F79-02A6-FF2D-4CB8209D33F3}"/>
              </a:ext>
            </a:extLst>
          </p:cNvPr>
          <p:cNvSpPr txBox="1">
            <a:spLocks/>
          </p:cNvSpPr>
          <p:nvPr/>
        </p:nvSpPr>
        <p:spPr>
          <a:xfrm>
            <a:off x="-3" y="596878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Recipe for Success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</p:spTree>
    <p:extLst>
      <p:ext uri="{BB962C8B-B14F-4D97-AF65-F5344CB8AC3E}">
        <p14:creationId xmlns:p14="http://schemas.microsoft.com/office/powerpoint/2010/main" val="2823797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2024-07-15T20:03:05Z</dcterms:created>
  <dcterms:modified xsi:type="dcterms:W3CDTF">2024-07-15T20:03:35Z</dcterms:modified>
</cp:coreProperties>
</file>