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55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15726F-6CC6-482F-AEDE-22A28CF6E3D9}" v="1" dt="2025-08-10T21:03:07.2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7" d="100"/>
          <a:sy n="27" d="100"/>
        </p:scale>
        <p:origin x="34" y="11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2.xml"/><Relationship Id="rId5" Type="http://schemas.openxmlformats.org/officeDocument/2006/relationships/theme" Target="theme/theme1.xml"/><Relationship Id="rId10" Type="http://schemas.openxmlformats.org/officeDocument/2006/relationships/customXml" Target="../customXml/item1.xml"/><Relationship Id="rId4" Type="http://schemas.openxmlformats.org/officeDocument/2006/relationships/viewProps" Target="view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0215726F-6CC6-482F-AEDE-22A28CF6E3D9}"/>
    <pc:docChg chg="addSld modSld">
      <pc:chgData name="Dylan Breger" userId="9b3da09f-10fe-42ec-9aa5-9fa2a3e9cc20" providerId="ADAL" clId="{0215726F-6CC6-482F-AEDE-22A28CF6E3D9}" dt="2025-08-10T21:03:07.248" v="0"/>
      <pc:docMkLst>
        <pc:docMk/>
      </pc:docMkLst>
      <pc:sldChg chg="add">
        <pc:chgData name="Dylan Breger" userId="9b3da09f-10fe-42ec-9aa5-9fa2a3e9cc20" providerId="ADAL" clId="{0215726F-6CC6-482F-AEDE-22A28CF6E3D9}" dt="2025-08-10T21:03:07.248" v="0"/>
        <pc:sldMkLst>
          <pc:docMk/>
          <pc:sldMk cId="2923380395" sldId="214737655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742756582062486E-2"/>
          <c:y val="0.23982668577056049"/>
          <c:w val="0.97451448683587505"/>
          <c:h val="0.6552017297194994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Physical Retail Sales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  <c:pt idx="8">
                  <c:v>2027</c:v>
                </c:pt>
                <c:pt idx="9">
                  <c:v>2028</c:v>
                </c:pt>
                <c:pt idx="10">
                  <c:v>2029</c:v>
                </c:pt>
              </c:numCache>
            </c:numRef>
          </c:cat>
          <c:val>
            <c:numRef>
              <c:f>Sheet1!$B$2:$B$12</c:f>
              <c:numCache>
                <c:formatCode>"$"#,##0.0_);[Red]\("$"#,##0.0\)</c:formatCode>
                <c:ptCount val="11"/>
                <c:pt idx="0">
                  <c:v>4826.7800000000007</c:v>
                </c:pt>
                <c:pt idx="1">
                  <c:v>4749.01</c:v>
                </c:pt>
                <c:pt idx="2">
                  <c:v>5568.8200000000006</c:v>
                </c:pt>
                <c:pt idx="3">
                  <c:v>6028.42</c:v>
                </c:pt>
                <c:pt idx="4">
                  <c:v>6096.49</c:v>
                </c:pt>
                <c:pt idx="5">
                  <c:v>6207.1100000000006</c:v>
                </c:pt>
                <c:pt idx="6">
                  <c:v>6261.72</c:v>
                </c:pt>
                <c:pt idx="7">
                  <c:v>6413.27</c:v>
                </c:pt>
                <c:pt idx="8">
                  <c:v>6557.47</c:v>
                </c:pt>
                <c:pt idx="9">
                  <c:v>6710.18</c:v>
                </c:pt>
                <c:pt idx="10">
                  <c:v>6850.66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CC-405B-B632-9C61CF2B05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Ecommerce Retail Sales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  <c:pt idx="8">
                  <c:v>2027</c:v>
                </c:pt>
                <c:pt idx="9">
                  <c:v>2028</c:v>
                </c:pt>
                <c:pt idx="10">
                  <c:v>2029</c:v>
                </c:pt>
              </c:numCache>
            </c:numRef>
          </c:cat>
          <c:val>
            <c:numRef>
              <c:f>Sheet1!$C$2:$C$12</c:f>
              <c:numCache>
                <c:formatCode>"$"#,##0.0_);[Red]\("$"#,##0.0\)</c:formatCode>
                <c:ptCount val="11"/>
                <c:pt idx="0">
                  <c:v>574.69000000000005</c:v>
                </c:pt>
                <c:pt idx="1">
                  <c:v>816.7</c:v>
                </c:pt>
                <c:pt idx="2">
                  <c:v>951.03</c:v>
                </c:pt>
                <c:pt idx="3">
                  <c:v>1012.58</c:v>
                </c:pt>
                <c:pt idx="4">
                  <c:v>1103.6400000000001</c:v>
                </c:pt>
                <c:pt idx="5">
                  <c:v>1192.32</c:v>
                </c:pt>
                <c:pt idx="6">
                  <c:v>1251.6600000000001</c:v>
                </c:pt>
                <c:pt idx="7">
                  <c:v>1318</c:v>
                </c:pt>
                <c:pt idx="8">
                  <c:v>1421.2</c:v>
                </c:pt>
                <c:pt idx="9">
                  <c:v>1523.81</c:v>
                </c:pt>
                <c:pt idx="10">
                  <c:v>1632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CC-405B-B632-9C61CF2B05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overlap val="100"/>
        <c:axId val="1438853855"/>
        <c:axId val="1438854335"/>
      </c:barChart>
      <c:catAx>
        <c:axId val="1438853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438854335"/>
        <c:crosses val="autoZero"/>
        <c:auto val="1"/>
        <c:lblAlgn val="ctr"/>
        <c:lblOffset val="100"/>
        <c:noMultiLvlLbl val="0"/>
      </c:catAx>
      <c:valAx>
        <c:axId val="1438854335"/>
        <c:scaling>
          <c:orientation val="minMax"/>
        </c:scaling>
        <c:delete val="1"/>
        <c:axPos val="l"/>
        <c:numFmt formatCode="&quot;$&quot;#,##0.0_);[Red]\(&quot;$&quot;#,##0.0\)" sourceLinked="1"/>
        <c:majorTickMark val="out"/>
        <c:minorTickMark val="none"/>
        <c:tickLblPos val="nextTo"/>
        <c:crossAx val="14388538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9581913052349923"/>
          <c:y val="9.2692307595509199E-2"/>
          <c:w val="0.40990407836280229"/>
          <c:h val="6.86678104506487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5CF53-48B9-6560-0357-81F1C56777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78AE0C-7541-905E-7284-9048871AAB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82F2A4-D833-B6AF-F536-960285FFD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0C2E-6EEB-4B4E-9776-188CF00F0D64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92E672-F1B9-90C3-2285-C5437F6CB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8224B-1412-9F6E-63FA-6AA3244E5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FA0C-4F31-4664-9E1C-D7D716827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8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6BB7D-F370-0F44-8864-83A60BC9D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BE1E97-08AD-FF61-268D-DA4069C091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B2AB22-FFFF-D05D-64F1-F4D6B0C6F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0C2E-6EEB-4B4E-9776-188CF00F0D64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823FE2-09DF-E7F7-1715-CDB9907B4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508E8F-C4CE-B889-2791-46889D2D4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FA0C-4F31-4664-9E1C-D7D716827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940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3A2BE4-1C24-23D6-116C-65CD23CF06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5F1CFA-3AAD-A53A-F502-81158525D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DA3CD8-90DD-F23E-3644-E6D3535BF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0C2E-6EEB-4B4E-9776-188CF00F0D64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628BA6-B16A-D618-5DD9-6EB2E69DE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49EEFA-E390-56C5-F10B-0B09E4982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FA0C-4F31-4664-9E1C-D7D716827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200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3CE9E-97D7-4095-CEE6-121EC3270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558A4-E905-2C20-6554-A6BCB8D08B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6FA656-31EC-6F5D-44FF-A3B02F971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0C2E-6EEB-4B4E-9776-188CF00F0D64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75B2A-B8E2-AF7F-81B6-B56249CCE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A5484-F9E7-0243-93EE-2624DAF32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FA0C-4F31-4664-9E1C-D7D716827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47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372AB-E5FB-E277-CAAE-B1AF7B423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444F80-9F71-8CC0-781F-1D39ED4B1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7C32C-5C47-BA40-6567-71CE21122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0C2E-6EEB-4B4E-9776-188CF00F0D64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921DA-D240-FDAB-8590-AA20DFD53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9444C-BAC6-92D7-B525-A6FDD5FD3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FA0C-4F31-4664-9E1C-D7D716827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695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CB02E-CF02-A724-FE92-248C2F964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02F55-646D-CE67-DFD4-6261B46698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D993DF-723D-7ADC-8A75-CF56393A6F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AAD066-3396-B9DE-28B0-D87D72B85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0C2E-6EEB-4B4E-9776-188CF00F0D64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C5BBF3-7EF9-EA7C-1C17-781B947A9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79B7CE-9B50-B11F-A618-4BF1DB2C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FA0C-4F31-4664-9E1C-D7D716827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344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75D2C-AEB6-05A5-F5FC-5897A9526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EE553-AA94-0E7B-AA4F-4325F4A0D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52D5E5-A9E9-E75F-C65D-5117CA75AF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5703C2-65F2-C1DE-9216-2EDBEDA3A3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7309B8-0F31-C166-3733-C68C6D5AAA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5B941A-1B8B-843A-0EBA-6A838CA7F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0C2E-6EEB-4B4E-9776-188CF00F0D64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39BC70-493C-F05F-71CD-7E4B62AC1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133E12-560A-F2EA-871B-20EEEA549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FA0C-4F31-4664-9E1C-D7D716827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03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04224-C551-EA73-93B5-13FA21E3D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F1426C-67FC-E7C1-2AF9-8F1481E99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0C2E-6EEB-4B4E-9776-188CF00F0D64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7B1155-F7F9-A40B-6FC7-7C3C0CA05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22C6F3-5E8D-1FA5-E6AA-1442B6B93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FA0C-4F31-4664-9E1C-D7D716827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77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A4384D-54A5-AC46-40F2-D9E4429DB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0C2E-6EEB-4B4E-9776-188CF00F0D64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CA2296-E91C-F455-B7FD-5AA806CE4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ACA68-56DC-D8CB-F25D-E7C82D18F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FA0C-4F31-4664-9E1C-D7D716827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34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97E36-459D-1430-F50B-964E12BFD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378C1-029C-88F5-4B4F-4AFD019F9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C3282B-28BA-FE34-9562-27052FBFF8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7C6D22-B99C-A639-76B4-71B449641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0C2E-6EEB-4B4E-9776-188CF00F0D64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46350B-CF3D-5EAA-9DC6-671DC7934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35BE7C-CCA5-D5A7-BF34-45E05C6A0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FA0C-4F31-4664-9E1C-D7D716827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715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A33D6-1BFA-407F-CFAC-42B1E6749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7212B9-D9D9-353C-8A16-830CC9BC35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E6DF16-162B-3564-A7E0-D2A0B41F1F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BC123B-5ECB-DD64-C95A-36B5A9B16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0C2E-6EEB-4B4E-9776-188CF00F0D64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01A4F1-E2CA-8BB6-C603-2826422E9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BCB9C3-548A-4A32-A228-AB84B27C7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FA0C-4F31-4664-9E1C-D7D716827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188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22D2A6-D77C-34C3-BDAD-0DA26310C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29479C-0AF8-1808-0384-58BB474FA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41EFB4-2294-1B8A-D2A3-625712CFBA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2B0C2E-6EEB-4B4E-9776-188CF00F0D64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1FB97-9194-F990-AD12-1FD1D4DE84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72A7E4-A528-833F-7533-296AD58375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7AFA0C-4F31-4664-9E1C-D7D716827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855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C93F0DC-1C81-7067-75A4-E3BD23D90C37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2E20781-4B13-8E77-E320-7FCB5C85B196}"/>
              </a:ext>
            </a:extLst>
          </p:cNvPr>
          <p:cNvSpPr txBox="1"/>
          <p:nvPr/>
        </p:nvSpPr>
        <p:spPr>
          <a:xfrm>
            <a:off x="0" y="1810152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U.S. Retail Sales: Trend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In Billions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9A870D46-074D-B197-C0BF-A15C2521F43B}"/>
              </a:ext>
            </a:extLst>
          </p:cNvPr>
          <p:cNvGraphicFramePr/>
          <p:nvPr/>
        </p:nvGraphicFramePr>
        <p:xfrm>
          <a:off x="369651" y="2195868"/>
          <a:ext cx="11605098" cy="39733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6E1A8176-1D14-48B1-ABEB-A651A3E0E64C}"/>
              </a:ext>
            </a:extLst>
          </p:cNvPr>
          <p:cNvSpPr/>
          <p:nvPr/>
        </p:nvSpPr>
        <p:spPr>
          <a:xfrm>
            <a:off x="264696" y="486129"/>
            <a:ext cx="990070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While brick-and-mortar still leads, online sales now represent about 20% of total retail activity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B8C6CDF-A0A5-7AB1-F744-62ECBCDF6A17}"/>
              </a:ext>
            </a:extLst>
          </p:cNvPr>
          <p:cNvSpPr txBox="1"/>
          <p:nvPr/>
        </p:nvSpPr>
        <p:spPr>
          <a:xfrm>
            <a:off x="461379" y="6332385"/>
            <a:ext cx="1174089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EMARKETER Forecast, May 2025. Note: Excludes travel and event tickets, payments such as bill pay, taxes, or money transfers, restaurant sales, food services and drinking place sales, gambling and other vice goods sales.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02522CC-F0DF-9512-F033-45F7A645E65E}"/>
              </a:ext>
            </a:extLst>
          </p:cNvPr>
          <p:cNvSpPr/>
          <p:nvPr/>
        </p:nvSpPr>
        <p:spPr>
          <a:xfrm>
            <a:off x="0" y="-1"/>
            <a:ext cx="3611124" cy="281585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U.S. Retail Sales: Physical vs. Ecommerce Trend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077AF42-B556-77AB-E0DC-207EB71AD4F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5C7CDB5C-9CB3-024B-5FCB-418078133407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FB79659-B6B8-DCAF-CB53-6EE6FD46896A}"/>
              </a:ext>
            </a:extLst>
          </p:cNvPr>
          <p:cNvSpPr txBox="1"/>
          <p:nvPr/>
        </p:nvSpPr>
        <p:spPr>
          <a:xfrm>
            <a:off x="10224396" y="26057"/>
            <a:ext cx="20265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shopping insights</a:t>
            </a:r>
          </a:p>
        </p:txBody>
      </p:sp>
      <p:pic>
        <p:nvPicPr>
          <p:cNvPr id="22" name="Picture 2">
            <a:hlinkClick r:id="rId5"/>
            <a:extLst>
              <a:ext uri="{FF2B5EF4-FFF2-40B4-BE49-F238E27FC236}">
                <a16:creationId xmlns:a16="http://schemas.microsoft.com/office/drawing/2014/main" id="{03206B5F-E1D2-E797-4A25-45D40C1855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DEFFAAFF-E26E-5901-B640-7B0085E13FAF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6B610A0-6B41-D38D-982A-4757AC263D0F}"/>
              </a:ext>
            </a:extLst>
          </p:cNvPr>
          <p:cNvSpPr txBox="1"/>
          <p:nvPr/>
        </p:nvSpPr>
        <p:spPr>
          <a:xfrm>
            <a:off x="570756" y="3837268"/>
            <a:ext cx="1005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$5,401.5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87E11D8-48F1-7A3E-F59F-791B01DF5FC9}"/>
              </a:ext>
            </a:extLst>
          </p:cNvPr>
          <p:cNvSpPr txBox="1"/>
          <p:nvPr/>
        </p:nvSpPr>
        <p:spPr>
          <a:xfrm>
            <a:off x="1547168" y="3798355"/>
            <a:ext cx="1005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$5,565.7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9CE671-782F-3B99-C658-FAA571B90388}"/>
              </a:ext>
            </a:extLst>
          </p:cNvPr>
          <p:cNvSpPr txBox="1"/>
          <p:nvPr/>
        </p:nvSpPr>
        <p:spPr>
          <a:xfrm>
            <a:off x="2570596" y="3531596"/>
            <a:ext cx="1005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$6,519.9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F8445AA-2E39-5EF9-8B72-CA6E1FE82AD6}"/>
              </a:ext>
            </a:extLst>
          </p:cNvPr>
          <p:cNvSpPr txBox="1"/>
          <p:nvPr/>
        </p:nvSpPr>
        <p:spPr>
          <a:xfrm>
            <a:off x="3611124" y="3377707"/>
            <a:ext cx="1005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$7,041.0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7F29969-DF6B-A291-C3A9-8170C5C53B7A}"/>
              </a:ext>
            </a:extLst>
          </p:cNvPr>
          <p:cNvSpPr txBox="1"/>
          <p:nvPr/>
        </p:nvSpPr>
        <p:spPr>
          <a:xfrm>
            <a:off x="4661177" y="3331176"/>
            <a:ext cx="1005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$7,200.1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3E348D6-F1E5-AD89-37FD-BBA7E3D2F61D}"/>
              </a:ext>
            </a:extLst>
          </p:cNvPr>
          <p:cNvSpPr txBox="1"/>
          <p:nvPr/>
        </p:nvSpPr>
        <p:spPr>
          <a:xfrm>
            <a:off x="5666507" y="3264738"/>
            <a:ext cx="1005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$7,399.4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60E38C5-140B-68D5-FFA6-6317664FE454}"/>
              </a:ext>
            </a:extLst>
          </p:cNvPr>
          <p:cNvSpPr txBox="1"/>
          <p:nvPr/>
        </p:nvSpPr>
        <p:spPr>
          <a:xfrm>
            <a:off x="6710140" y="3211810"/>
            <a:ext cx="1005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$7,513.4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1E68EE4-E1A8-BD02-D003-A57938F4DA07}"/>
              </a:ext>
            </a:extLst>
          </p:cNvPr>
          <p:cNvSpPr txBox="1"/>
          <p:nvPr/>
        </p:nvSpPr>
        <p:spPr>
          <a:xfrm>
            <a:off x="7725198" y="3144183"/>
            <a:ext cx="1005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$7,731.3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F0A89D5-99D2-348A-1A64-4E70869B0AE6}"/>
              </a:ext>
            </a:extLst>
          </p:cNvPr>
          <p:cNvSpPr txBox="1"/>
          <p:nvPr/>
        </p:nvSpPr>
        <p:spPr>
          <a:xfrm>
            <a:off x="8740256" y="3079575"/>
            <a:ext cx="1005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$7,978.7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6F8FCBA-64D5-1E77-0F5D-CC7D6FFA44A9}"/>
              </a:ext>
            </a:extLst>
          </p:cNvPr>
          <p:cNvSpPr txBox="1"/>
          <p:nvPr/>
        </p:nvSpPr>
        <p:spPr>
          <a:xfrm>
            <a:off x="9801681" y="3019249"/>
            <a:ext cx="1005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$8,234.0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AAC3FC8-FE32-C116-20B8-06903F9520FC}"/>
              </a:ext>
            </a:extLst>
          </p:cNvPr>
          <p:cNvSpPr txBox="1"/>
          <p:nvPr/>
        </p:nvSpPr>
        <p:spPr>
          <a:xfrm>
            <a:off x="525434" y="5163259"/>
            <a:ext cx="10051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(89.4%)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8217214-7936-879E-AC93-56928BFCEBC9}"/>
              </a:ext>
            </a:extLst>
          </p:cNvPr>
          <p:cNvSpPr txBox="1"/>
          <p:nvPr/>
        </p:nvSpPr>
        <p:spPr>
          <a:xfrm>
            <a:off x="1556693" y="5157238"/>
            <a:ext cx="10051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(85.3%)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CB49092-CB6A-A451-AA1D-C309F6DE678B}"/>
              </a:ext>
            </a:extLst>
          </p:cNvPr>
          <p:cNvSpPr txBox="1"/>
          <p:nvPr/>
        </p:nvSpPr>
        <p:spPr>
          <a:xfrm>
            <a:off x="2589646" y="5042412"/>
            <a:ext cx="10051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(85.4%)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E94D3C3-AD42-0288-2711-F37A8A8537D1}"/>
              </a:ext>
            </a:extLst>
          </p:cNvPr>
          <p:cNvSpPr txBox="1"/>
          <p:nvPr/>
        </p:nvSpPr>
        <p:spPr>
          <a:xfrm>
            <a:off x="3611124" y="4983690"/>
            <a:ext cx="10051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(85.6%)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350AAD6-3D06-D66E-AEE6-C481704F2320}"/>
              </a:ext>
            </a:extLst>
          </p:cNvPr>
          <p:cNvSpPr txBox="1"/>
          <p:nvPr/>
        </p:nvSpPr>
        <p:spPr>
          <a:xfrm>
            <a:off x="4661177" y="4985831"/>
            <a:ext cx="10051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(84.7%)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8E6B8AC-3514-ED2D-AB28-98F4707F8258}"/>
              </a:ext>
            </a:extLst>
          </p:cNvPr>
          <p:cNvSpPr txBox="1"/>
          <p:nvPr/>
        </p:nvSpPr>
        <p:spPr>
          <a:xfrm>
            <a:off x="5685760" y="4958300"/>
            <a:ext cx="10051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(83.9%)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A3F11B6-A732-8511-72FF-532232493414}"/>
              </a:ext>
            </a:extLst>
          </p:cNvPr>
          <p:cNvSpPr txBox="1"/>
          <p:nvPr/>
        </p:nvSpPr>
        <p:spPr>
          <a:xfrm>
            <a:off x="6688390" y="4926766"/>
            <a:ext cx="10051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(83.3%)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250301C-DDC2-76A3-EE3D-08B8AA6D87DC}"/>
              </a:ext>
            </a:extLst>
          </p:cNvPr>
          <p:cNvSpPr txBox="1"/>
          <p:nvPr/>
        </p:nvSpPr>
        <p:spPr>
          <a:xfrm>
            <a:off x="7731821" y="4914724"/>
            <a:ext cx="10051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(83.0%)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37F9BEF-7698-A869-5A94-7D3D544007EB}"/>
              </a:ext>
            </a:extLst>
          </p:cNvPr>
          <p:cNvSpPr txBox="1"/>
          <p:nvPr/>
        </p:nvSpPr>
        <p:spPr>
          <a:xfrm>
            <a:off x="8746677" y="4902321"/>
            <a:ext cx="10051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(82.2%)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3006DB3-C4E4-9FCB-300D-18092A22E2AC}"/>
              </a:ext>
            </a:extLst>
          </p:cNvPr>
          <p:cNvSpPr txBox="1"/>
          <p:nvPr/>
        </p:nvSpPr>
        <p:spPr>
          <a:xfrm>
            <a:off x="9787614" y="4908703"/>
            <a:ext cx="10051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(81.5%)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424552-EED7-550B-16DD-76452BFF0988}"/>
              </a:ext>
            </a:extLst>
          </p:cNvPr>
          <p:cNvSpPr txBox="1"/>
          <p:nvPr/>
        </p:nvSpPr>
        <p:spPr>
          <a:xfrm>
            <a:off x="10801806" y="2943049"/>
            <a:ext cx="1005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$8,482.7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76952D-3565-7C9F-6DA4-C0F066749F3C}"/>
              </a:ext>
            </a:extLst>
          </p:cNvPr>
          <p:cNvSpPr txBox="1"/>
          <p:nvPr/>
        </p:nvSpPr>
        <p:spPr>
          <a:xfrm>
            <a:off x="10838282" y="4908703"/>
            <a:ext cx="10051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(80.8%)</a:t>
            </a:r>
          </a:p>
        </p:txBody>
      </p:sp>
    </p:spTree>
    <p:extLst>
      <p:ext uri="{BB962C8B-B14F-4D97-AF65-F5344CB8AC3E}">
        <p14:creationId xmlns:p14="http://schemas.microsoft.com/office/powerpoint/2010/main" val="2923380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F95B273-D0AE-450A-93E2-8243FBE4EFF5}"/>
</file>

<file path=customXml/itemProps2.xml><?xml version="1.0" encoding="utf-8"?>
<ds:datastoreItem xmlns:ds="http://schemas.openxmlformats.org/officeDocument/2006/customXml" ds:itemID="{76EF8277-7181-4F80-8F3C-C33BCDAC440B}"/>
</file>

<file path=customXml/itemProps3.xml><?xml version="1.0" encoding="utf-8"?>
<ds:datastoreItem xmlns:ds="http://schemas.openxmlformats.org/officeDocument/2006/customXml" ds:itemID="{3E810015-A155-48A0-B987-F4BAFBE44BF3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151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2025-08-10T21:03:06Z</dcterms:created>
  <dcterms:modified xsi:type="dcterms:W3CDTF">2025-08-10T21:07:11Z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