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4B5413-7CFE-4056-8095-F012A997517C}" v="1" dt="2025-03-04T20:42:00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6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D4B5413-7CFE-4056-8095-F012A997517C}"/>
    <pc:docChg chg="addSld modSld">
      <pc:chgData name="Dylan Breger" userId="9b3da09f-10fe-42ec-9aa5-9fa2a3e9cc20" providerId="ADAL" clId="{BD4B5413-7CFE-4056-8095-F012A997517C}" dt="2025-03-04T20:42:00.653" v="0"/>
      <pc:docMkLst>
        <pc:docMk/>
      </pc:docMkLst>
      <pc:sldChg chg="add">
        <pc:chgData name="Dylan Breger" userId="9b3da09f-10fe-42ec-9aa5-9fa2a3e9cc20" providerId="ADAL" clId="{BD4B5413-7CFE-4056-8095-F012A997517C}" dt="2025-03-04T20:42:00.653" v="0"/>
        <pc:sldMkLst>
          <pc:docMk/>
          <pc:sldMk cId="3266543802" sldId="214747401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9293566791497E-2"/>
          <c:y val="9.0734886236926243E-2"/>
          <c:w val="0.97652141286641703"/>
          <c:h val="0.566755626064236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E5FD861-6F3F-4231-A32A-E072DF70990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A49-4F7D-9802-3A52740EB66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D5544BA-798D-41C0-830B-B4A7BCE1C2F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A49-4F7D-9802-3A52740EB66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6EB6D18-B96E-4F03-BED2-C821F76DAEC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A49-4F7D-9802-3A52740EB66B}"/>
                </c:ext>
              </c:extLst>
            </c:dLbl>
            <c:dLbl>
              <c:idx val="3"/>
              <c:layout>
                <c:manualLayout>
                  <c:x val="-1.9616828252828112E-17"/>
                  <c:y val="0"/>
                </c:manualLayout>
              </c:layout>
              <c:tx>
                <c:rich>
                  <a:bodyPr/>
                  <a:lstStyle/>
                  <a:p>
                    <a:fld id="{348ACB41-4EEB-42AD-BC08-45A02AE6FEE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A49-4F7D-9802-3A52740EB66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6385240-C1B4-40AC-8FA1-3451788FD22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A49-4F7D-9802-3A52740EB66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A9347C5-8D23-4244-BC4B-C9FCFB7C709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A49-4F7D-9802-3A52740EB66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A9C57F1-9574-4D67-875D-700E2822A7C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A49-4F7D-9802-3A52740EB66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A820E9A-461A-439D-B9CF-EF2737C5BC6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A49-4F7D-9802-3A52740EB66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54BF4CD-BFAF-4565-9136-BDAFF803974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A49-4F7D-9802-3A52740EB66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1A3E5FBF-D1B8-4A5F-80A0-1616A0DA2EC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A49-4F7D-9802-3A52740EB66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96867C5-8A67-49CD-A5C2-B60055E423F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A49-4F7D-9802-3A52740EB66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E019C3B2-B4EA-4367-8858-A561F031316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A49-4F7D-9802-3A52740EB66B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D7EA3D89-21EA-4A95-882C-ACE00D1230B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7A49-4F7D-9802-3A52740EB66B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62546D6D-C267-4CA5-84BC-3C6D2540F8EB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A49-4F7D-9802-3A52740EB66B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56791844-C312-47E1-B71A-14BEE4692CD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7A49-4F7D-9802-3A52740EB66B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C3DA77AC-853C-49AE-8D30-924128A1EB7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7A49-4F7D-9802-3A52740EB66B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DDB3ADDC-7D7A-4BEA-9F47-4A4EC18060B3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7A49-4F7D-9802-3A52740EB66B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C855F1D5-ED5D-43DD-9FF7-033FC2901B2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7A49-4F7D-9802-3A52740EB66B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EA67756A-A27E-4995-B1F6-8CF9BFA47E8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7A49-4F7D-9802-3A52740EB66B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035BCCBE-19C6-4F86-A8E5-4D80D5F43FF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7A49-4F7D-9802-3A52740EB66B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5C03DAB8-2934-4F5F-87DA-506B22DB095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7A49-4F7D-9802-3A52740EB66B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BF50E2F5-ED89-45C4-AD2D-924E6044E96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7A49-4F7D-9802-3A52740EB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Sheet1!$A$2:$A$23</c:f>
              <c:strCache>
                <c:ptCount val="22"/>
                <c:pt idx="0">
                  <c:v>Mexican</c:v>
                </c:pt>
                <c:pt idx="1">
                  <c:v>Puerto Rican</c:v>
                </c:pt>
                <c:pt idx="2">
                  <c:v>Salvadoran</c:v>
                </c:pt>
                <c:pt idx="3">
                  <c:v>Cuban</c:v>
                </c:pt>
                <c:pt idx="4">
                  <c:v>Dominican*</c:v>
                </c:pt>
                <c:pt idx="5">
                  <c:v>Other Hispanic or Latino**</c:v>
                </c:pt>
                <c:pt idx="6">
                  <c:v>Guatemalan</c:v>
                </c:pt>
                <c:pt idx="7">
                  <c:v>Colombian</c:v>
                </c:pt>
                <c:pt idx="8">
                  <c:v>Honduran</c:v>
                </c:pt>
                <c:pt idx="9">
                  <c:v>Ecuadorian</c:v>
                </c:pt>
                <c:pt idx="10">
                  <c:v>Venezuelan</c:v>
                </c:pt>
                <c:pt idx="11">
                  <c:v>Peruvian</c:v>
                </c:pt>
                <c:pt idx="12">
                  <c:v>Nicaraguan</c:v>
                </c:pt>
                <c:pt idx="13">
                  <c:v>Argentinean</c:v>
                </c:pt>
                <c:pt idx="14">
                  <c:v>Panamanian</c:v>
                </c:pt>
                <c:pt idx="15">
                  <c:v>Chilean</c:v>
                </c:pt>
                <c:pt idx="16">
                  <c:v>Costa Rican</c:v>
                </c:pt>
                <c:pt idx="17">
                  <c:v>Bolivian</c:v>
                </c:pt>
                <c:pt idx="18">
                  <c:v>Uruguayan</c:v>
                </c:pt>
                <c:pt idx="19">
                  <c:v>Other South American</c:v>
                </c:pt>
                <c:pt idx="20">
                  <c:v>Paraguayan</c:v>
                </c:pt>
                <c:pt idx="21">
                  <c:v>Other Central American</c:v>
                </c:pt>
              </c:strCache>
            </c:strRef>
          </c:cat>
          <c:val>
            <c:numRef>
              <c:f>Sheet1!$B$2:$B$23</c:f>
              <c:numCache>
                <c:formatCode>_(* #,##0_);_(* \(#,##0\);_(* "-"??_);_(@_)</c:formatCode>
                <c:ptCount val="22"/>
                <c:pt idx="0">
                  <c:v>37991.5</c:v>
                </c:pt>
                <c:pt idx="1">
                  <c:v>5840.78</c:v>
                </c:pt>
                <c:pt idx="2">
                  <c:v>2619.9499999999998</c:v>
                </c:pt>
                <c:pt idx="3">
                  <c:v>2568.04</c:v>
                </c:pt>
                <c:pt idx="4">
                  <c:v>2398.0100000000002</c:v>
                </c:pt>
                <c:pt idx="5">
                  <c:v>4153</c:v>
                </c:pt>
                <c:pt idx="6">
                  <c:v>2017.28</c:v>
                </c:pt>
                <c:pt idx="7">
                  <c:v>1628.93</c:v>
                </c:pt>
                <c:pt idx="8">
                  <c:v>1373.62</c:v>
                </c:pt>
                <c:pt idx="9">
                  <c:v>943.89</c:v>
                </c:pt>
                <c:pt idx="10">
                  <c:v>903.15</c:v>
                </c:pt>
                <c:pt idx="11">
                  <c:v>807.6</c:v>
                </c:pt>
                <c:pt idx="12">
                  <c:v>602.5</c:v>
                </c:pt>
                <c:pt idx="13">
                  <c:v>330.9</c:v>
                </c:pt>
                <c:pt idx="14">
                  <c:v>243.17</c:v>
                </c:pt>
                <c:pt idx="15">
                  <c:v>219.75</c:v>
                </c:pt>
                <c:pt idx="16">
                  <c:v>182.98</c:v>
                </c:pt>
                <c:pt idx="17">
                  <c:v>148.72999999999999</c:v>
                </c:pt>
                <c:pt idx="18">
                  <c:v>71.62</c:v>
                </c:pt>
                <c:pt idx="19">
                  <c:v>34.47</c:v>
                </c:pt>
                <c:pt idx="20">
                  <c:v>30.72</c:v>
                </c:pt>
                <c:pt idx="21">
                  <c:v>29.47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49-4F7D-9802-3A52740EB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90495119"/>
        <c:axId val="1490479759"/>
      </c:barChart>
      <c:catAx>
        <c:axId val="1490495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90479759"/>
        <c:crosses val="autoZero"/>
        <c:auto val="1"/>
        <c:lblAlgn val="ctr"/>
        <c:lblOffset val="100"/>
        <c:noMultiLvlLbl val="0"/>
      </c:catAx>
      <c:valAx>
        <c:axId val="1490479759"/>
        <c:scaling>
          <c:orientation val="minMax"/>
        </c:scaling>
        <c:delete val="1"/>
        <c:axPos val="l"/>
        <c:numFmt formatCode="_(* #,##0_);_(* \(#,##0\);_(* &quot;-&quot;??_);_(@_)" sourceLinked="1"/>
        <c:majorTickMark val="out"/>
        <c:minorTickMark val="none"/>
        <c:tickLblPos val="nextTo"/>
        <c:crossAx val="149049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AF9F7-8D0B-301F-D1AD-5F38BD2AE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247AC-CD91-476E-CE3A-96B16D373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EF2FD-AB03-94C5-F48F-9425D7B6F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A39D1-3CDA-10AC-24D7-1D990A6A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9B7E2-9A4B-FB8E-7478-83632113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9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22BD6-5B00-2E16-9C8A-D099F6A56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0E437-59B0-7360-D69F-10AA69CA1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65AD6-2B16-4689-0B33-500AEF00D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7DE76-434B-4794-2FC1-389319DE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CC337-C7F1-520B-FC0E-EDC64C033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9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17BAB1-1F1A-AB5F-B437-16524A9C7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83B592-A977-BDCB-3AA7-57ABBCB4E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B207A-DACE-C4D8-D9FF-9B80BEE5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89A39-60B6-BC6B-3B3C-28387D953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CF8F8-E415-1FB8-DDA2-697B89AB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9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2D6EB-10F9-CFC2-93D3-F059178D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BF5C7-C404-8FF4-878F-AA69DA7FD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959C1-6EA9-E388-8CD6-F7092780E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6B220-D40C-13BC-F080-F7397771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38744-3B98-5E75-6933-F1866B1A4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141E-1B81-31BB-DFF6-F583CC28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A61A8-7ABD-B5C4-4E4E-C5917D45C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76829-3A19-E2B6-F1BD-618145F91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09C37-A995-A58C-64F0-B4B03071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6A04F-DD43-90BB-D90A-7E478618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0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C24C-43F0-C5FE-FD3F-FB5840D09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675AC-E533-59C5-6BBA-6DACD3A6B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CB6D7-B3C3-019C-BCE6-87F9FD550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BD2CE-C147-BB8A-1868-3FCED10A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DE8EF-AC8D-601A-70CC-58E7E934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A9B63-A77B-71E4-ED98-379EBF86D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5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F293B-3669-46B2-9E3B-8129B5FB0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090C0-FB69-4703-D677-6696240D0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84369-967F-20E2-2113-9D836802C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876144-5BD1-93D0-B229-AD0BC49DF1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65490-02FA-BB64-8CB1-05FB03233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1CEE51-7B74-A5C7-AEAB-539D877A8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29DBBA-A2EC-3432-D9E2-8C9A23CA8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A41038-A610-FEB6-39C6-939ECE9B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8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F5F4D-A196-E3E9-A3DB-CD898B05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CC9B9A-6A56-40FD-5C7B-54F02D6B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BA439-554F-5585-8CCB-1AD3E5E4A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C1445-764C-97F4-65A3-1D93E7BD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04B5C-4DE4-E7B7-A027-340F13BC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D2A86E-051D-AEE8-8A7F-78A2BF83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EEAE1D-FB79-0F36-F472-A5D0A807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1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E334F-4BC7-5B29-ED87-505497DA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2C38A-5412-B1C8-4EB0-BB6DBFC41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82A33-0F98-47F7-9D4C-0C6872BF2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16413-8572-67B8-7449-1B34768D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AF632-CF46-98F2-B84F-9C64A7A8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90AC6-AF67-3C51-985A-797D25D0E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6CC4-AE2E-1E94-8CD5-A9C4CD79F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AFEB7-9CB5-D55B-82B4-ED786BAC8A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5AE749-197A-91F2-C45D-B137CBD0D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F42EE-D97E-0067-EAF4-7C5B4421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A710AA-C1B6-8A2D-B6A8-B069BB69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15CF4-FA4D-D0BD-64BA-60E0F0E5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7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94AD39-9FD5-7A1C-02CC-6E1DBDFB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5A699-9F80-E384-9A0D-811CFCA97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9DE39-BB19-BBEF-49D4-260107A5F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A0F846-CFD9-4034-B7D2-FBFAD8C2158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DBE0D-C71B-1FEC-5C1B-27DE5419F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B883-EF88-7A29-451C-FDEB1AAA9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BCB7B7-3FDF-43B4-9A1E-50A55B0E0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9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D2863-8073-8281-10FE-CC58CB3C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8A2E2C-8594-56EF-569D-313EBC924A89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43ED37C-8CAF-82AE-1BD6-D1605AA40804}"/>
              </a:ext>
            </a:extLst>
          </p:cNvPr>
          <p:cNvGraphicFramePr/>
          <p:nvPr/>
        </p:nvGraphicFramePr>
        <p:xfrm>
          <a:off x="301557" y="2411173"/>
          <a:ext cx="11868924" cy="4074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87FCED-0EF8-F1CC-401C-AE6720FB151E}"/>
              </a:ext>
            </a:extLst>
          </p:cNvPr>
          <p:cNvSpPr txBox="1"/>
          <p:nvPr/>
        </p:nvSpPr>
        <p:spPr>
          <a:xfrm>
            <a:off x="483206" y="6335392"/>
            <a:ext cx="117164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U.S. Census Bureau,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American Community Survey: Hispanic or Latino Origin by Specific Origin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2023. *Dominican Republic. **Other Hispanic or Latino includes Spaniard (947K), Spanish (921K), Spanish American (15K) and All other (2,270K).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2ADB13-A810-1B27-83EC-C56FAFFD7B6C}"/>
              </a:ext>
            </a:extLst>
          </p:cNvPr>
          <p:cNvSpPr txBox="1"/>
          <p:nvPr/>
        </p:nvSpPr>
        <p:spPr>
          <a:xfrm>
            <a:off x="0" y="1857287"/>
            <a:ext cx="1219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Hispanic or Latino Population by Country of Origin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thousands (% of Hispanic Population)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9162E8-5E0D-7A20-4D8B-B2E894B97692}"/>
              </a:ext>
            </a:extLst>
          </p:cNvPr>
          <p:cNvSpPr/>
          <p:nvPr/>
        </p:nvSpPr>
        <p:spPr>
          <a:xfrm>
            <a:off x="0" y="0"/>
            <a:ext cx="3832698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Hispanic / Latino Population: Country of Origin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9E85C3-4991-5AFD-5518-D448C6F0556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62C3B7-8633-16F8-5F53-A4669F7DEB6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A4A44E-7193-5FBD-54A7-39334B89363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AE1B71-847C-42A5-B09F-ED1BEBA66D61}"/>
              </a:ext>
            </a:extLst>
          </p:cNvPr>
          <p:cNvSpPr/>
          <p:nvPr/>
        </p:nvSpPr>
        <p:spPr>
          <a:xfrm>
            <a:off x="133234" y="397050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Mexican-origin Hispanics are the largest group  the U.S., followed by Puerto Rican, Salvadoran, Cuban and Dominican</a:t>
            </a:r>
          </a:p>
        </p:txBody>
      </p:sp>
      <p:pic>
        <p:nvPicPr>
          <p:cNvPr id="13" name="Picture 2">
            <a:hlinkClick r:id="rId5"/>
            <a:extLst>
              <a:ext uri="{FF2B5EF4-FFF2-40B4-BE49-F238E27FC236}">
                <a16:creationId xmlns:a16="http://schemas.microsoft.com/office/drawing/2014/main" id="{192519E4-3CEE-8565-17FF-92BB3FDBFA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89085A8-2594-4565-43B6-38EF39560A31}"/>
              </a:ext>
            </a:extLst>
          </p:cNvPr>
          <p:cNvSpPr txBox="1"/>
          <p:nvPr/>
        </p:nvSpPr>
        <p:spPr>
          <a:xfrm>
            <a:off x="10195560" y="26057"/>
            <a:ext cx="2004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Hispanic consumer insights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27DDA5-24E0-48CB-60CB-83DD411DB5E6}"/>
              </a:ext>
            </a:extLst>
          </p:cNvPr>
          <p:cNvSpPr/>
          <p:nvPr/>
        </p:nvSpPr>
        <p:spPr>
          <a:xfrm>
            <a:off x="408789" y="1358274"/>
            <a:ext cx="97131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7"/>
              </a:buBlip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Mexican (58% of Hispanic pop), Puerto Rican (8%), Salvadoran (4%), Cuban (4%), Dominican (4%), Guatemalan (3%), Colombian (3%)</a:t>
            </a:r>
          </a:p>
        </p:txBody>
      </p:sp>
    </p:spTree>
    <p:extLst>
      <p:ext uri="{BB962C8B-B14F-4D97-AF65-F5344CB8AC3E}">
        <p14:creationId xmlns:p14="http://schemas.microsoft.com/office/powerpoint/2010/main" val="3266543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0A99FB-D83E-42D9-8044-205E08D6A47F}"/>
</file>

<file path=customXml/itemProps2.xml><?xml version="1.0" encoding="utf-8"?>
<ds:datastoreItem xmlns:ds="http://schemas.openxmlformats.org/officeDocument/2006/customXml" ds:itemID="{01D28633-283E-4C20-9322-7880B0AB2F41}"/>
</file>

<file path=customXml/itemProps3.xml><?xml version="1.0" encoding="utf-8"?>
<ds:datastoreItem xmlns:ds="http://schemas.openxmlformats.org/officeDocument/2006/customXml" ds:itemID="{68E1F2E5-C034-4162-9DD3-D5D09BF7807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2025-03-04T20:41:58Z</dcterms:created>
  <dcterms:modified xsi:type="dcterms:W3CDTF">2025-03-04T20:42:09Z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