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00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583E79-D9CC-4A9D-B496-243569F678B3}" v="1" dt="2025-04-01T21:03:04.6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8583E79-D9CC-4A9D-B496-243569F678B3}"/>
    <pc:docChg chg="addSld delSld modSld">
      <pc:chgData name="Dylan Breger" userId="9b3da09f-10fe-42ec-9aa5-9fa2a3e9cc20" providerId="ADAL" clId="{18583E79-D9CC-4A9D-B496-243569F678B3}" dt="2025-04-01T21:03:08.407" v="3" actId="47"/>
      <pc:docMkLst>
        <pc:docMk/>
      </pc:docMkLst>
      <pc:sldChg chg="addSp new del mod">
        <pc:chgData name="Dylan Breger" userId="9b3da09f-10fe-42ec-9aa5-9fa2a3e9cc20" providerId="ADAL" clId="{18583E79-D9CC-4A9D-B496-243569F678B3}" dt="2025-04-01T21:03:08.407" v="3" actId="47"/>
        <pc:sldMkLst>
          <pc:docMk/>
          <pc:sldMk cId="4138339415" sldId="256"/>
        </pc:sldMkLst>
        <pc:spChg chg="add">
          <ac:chgData name="Dylan Breger" userId="9b3da09f-10fe-42ec-9aa5-9fa2a3e9cc20" providerId="ADAL" clId="{18583E79-D9CC-4A9D-B496-243569F678B3}" dt="2025-04-01T21:03:02.277" v="1" actId="22"/>
          <ac:spMkLst>
            <pc:docMk/>
            <pc:sldMk cId="4138339415" sldId="256"/>
            <ac:spMk id="5" creationId="{7295B6F5-151E-486D-4CD6-0ACE422B3B78}"/>
          </ac:spMkLst>
        </pc:spChg>
      </pc:sldChg>
      <pc:sldChg chg="add">
        <pc:chgData name="Dylan Breger" userId="9b3da09f-10fe-42ec-9aa5-9fa2a3e9cc20" providerId="ADAL" clId="{18583E79-D9CC-4A9D-B496-243569F678B3}" dt="2025-04-01T21:03:04.620" v="2"/>
        <pc:sldMkLst>
          <pc:docMk/>
          <pc:sldMk cId="3574970187" sldId="214747400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748679539554147E-2"/>
          <c:y val="5.8916407272071097E-3"/>
          <c:w val="0.93382677021110161"/>
          <c:h val="0.872448652825232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Platform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Cable</c:v>
                </c:pt>
                <c:pt idx="1">
                  <c:v>Broadcast</c:v>
                </c:pt>
                <c:pt idx="2">
                  <c:v>YouTube</c:v>
                </c:pt>
                <c:pt idx="3">
                  <c:v>Netflix</c:v>
                </c:pt>
                <c:pt idx="4">
                  <c:v>Tubi</c:v>
                </c:pt>
                <c:pt idx="5">
                  <c:v>Amazon</c:v>
                </c:pt>
                <c:pt idx="6">
                  <c:v>Hulu</c:v>
                </c:pt>
                <c:pt idx="7">
                  <c:v>Roku</c:v>
                </c:pt>
                <c:pt idx="8">
                  <c:v>Pluto</c:v>
                </c:pt>
                <c:pt idx="9">
                  <c:v>Disney+</c:v>
                </c:pt>
                <c:pt idx="10">
                  <c:v>Peacock</c:v>
                </c:pt>
                <c:pt idx="11">
                  <c:v>Paramount+</c:v>
                </c:pt>
                <c:pt idx="12">
                  <c:v>Max</c:v>
                </c:pt>
                <c:pt idx="13">
                  <c:v>Other Viewing</c:v>
                </c:pt>
                <c:pt idx="14">
                  <c:v>Other Streaming</c:v>
                </c:pt>
              </c:strCache>
            </c:strRef>
          </c:cat>
          <c:val>
            <c:numRef>
              <c:f>Sheet1!$B$2:$B$16</c:f>
              <c:numCache>
                <c:formatCode>0%</c:formatCode>
                <c:ptCount val="15"/>
                <c:pt idx="0">
                  <c:v>0.224</c:v>
                </c:pt>
                <c:pt idx="1">
                  <c:v>0.218</c:v>
                </c:pt>
                <c:pt idx="2">
                  <c:v>0.127</c:v>
                </c:pt>
                <c:pt idx="3">
                  <c:v>7.1999999999999995E-2</c:v>
                </c:pt>
                <c:pt idx="4">
                  <c:v>4.8000000000000001E-2</c:v>
                </c:pt>
                <c:pt idx="5">
                  <c:v>0.04</c:v>
                </c:pt>
                <c:pt idx="6">
                  <c:v>2.4E-2</c:v>
                </c:pt>
                <c:pt idx="7">
                  <c:v>2.1999999999999999E-2</c:v>
                </c:pt>
                <c:pt idx="8">
                  <c:v>1.2999999999999999E-2</c:v>
                </c:pt>
                <c:pt idx="9">
                  <c:v>1.2999999999999999E-2</c:v>
                </c:pt>
                <c:pt idx="10">
                  <c:v>1.2E-2</c:v>
                </c:pt>
                <c:pt idx="11">
                  <c:v>0.01</c:v>
                </c:pt>
                <c:pt idx="12">
                  <c:v>8.9999999999999993E-3</c:v>
                </c:pt>
                <c:pt idx="13">
                  <c:v>9.9000000000000005E-2</c:v>
                </c:pt>
                <c:pt idx="14">
                  <c:v>6.8000000000000005E-2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0E-4CE2-8D11-8BDEA637C4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axId val="747912063"/>
        <c:axId val="747914943"/>
      </c:barChart>
      <c:catAx>
        <c:axId val="747912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Heebo" pitchFamily="2" charset="-79"/>
              </a:defRPr>
            </a:pPr>
            <a:endParaRPr lang="en-US"/>
          </a:p>
        </c:txPr>
        <c:crossAx val="747914943"/>
        <c:crosses val="autoZero"/>
        <c:auto val="1"/>
        <c:lblAlgn val="ctr"/>
        <c:lblOffset val="100"/>
        <c:noMultiLvlLbl val="0"/>
      </c:catAx>
      <c:valAx>
        <c:axId val="74791494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479120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1B1464"/>
          </a:solidFill>
          <a:latin typeface="Helvetica" panose="020B0403020202020204" pitchFamily="34" charset="0"/>
          <a:cs typeface="Heebo" pitchFamily="2" charset="-79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C04A54-9B5A-4396-A13B-E904BF6E877E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05A23-3F63-4D2B-BDE3-7C612A40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8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65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1D6C3-8500-0033-4D84-0369E34EC9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88FD4E-15B4-7A5E-0A76-B0228FD0C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6EA89-2818-7E59-4910-884C794A9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05B5C-53A1-252A-9632-62541E0F8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00BDA-BA3A-425C-FCC6-160DB0617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43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422EC-DB8C-BCA2-6937-08BC27451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E9DB64-E34F-3F8C-487F-31F453A3D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40B25-60FD-AE62-29C3-4CBBDF65F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67808-CCCB-F541-FE03-48908F573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9B216-BEFC-63D2-A3E9-73A2E90D6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66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060092-0F90-6EBF-136F-EA9F0A0FC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1FA376-C9B0-D137-06C6-4C79F98723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51667-95AF-ABE6-9E44-F4DA5FB08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8DC7-9131-66D6-EEF9-A4F402DD9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360DA-9774-549D-0DFE-9F970F7B2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1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85AA2-5893-A634-46EB-15497DF0C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322D1-3785-825C-6BA0-1EEB28121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18BE-E0C9-357C-D467-8ACCFA20B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A8951-69E6-36D7-A74A-722F588C4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CE270-8572-A7AF-432B-E154B3CE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33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429A7-BB50-4964-4609-A0FA78126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DD6AF9-49C6-6ACF-2EDA-DB78A1D10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4C520-FE58-BA5D-DC5A-5887C44C8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E9A80-4944-B6D4-6982-D1E95E0FC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94861-4CB2-D6DC-866E-47498D22C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6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B4916-73EC-74D6-E855-680E3EC6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4DE76-FB9B-B8F6-A739-FE858DE7E5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ED5B04-08EB-8B2B-CBF2-FED5E9949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904A3-E3F8-6CA9-8C3D-1B0142692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00D42B-AFFE-DD6F-C517-30B3E39D7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AD0676-378F-B124-8CFF-946DE77CD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7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EEEC1-54E2-4D5D-FB11-5EFBA45A3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9B7F8-BD60-5F5E-1818-723FFCE19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D986C-4493-DDF4-0399-64CEAB259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D5F315-0F56-08CF-349E-3FDE1250C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5E436F-B71B-192A-059D-B8A5CE0A40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74E359-42FF-744F-59B3-7D0E7D04F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C209D2-5726-8E11-BA90-6876BD6E8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7CD1D9-2342-B39C-1F10-7AD25A67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0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02858-F163-F1CA-7D97-A5CCF20E8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A392C1-4B8F-A8A7-AFBD-2DFFD8B9F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10258A-E3CE-DD8B-7758-2B649E2A0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16FBEA-9BE8-9099-F31E-077942D8D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9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F561EF-C20F-F28F-79ED-FC27C97A8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65D100-1A44-35B8-C9FF-10EEE6968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ECBC7D-2842-1CC1-D14E-56161D425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5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76556-277F-47CF-8635-8B110720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2BB5E-39E4-C0F5-4013-E5C3C5E8B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148FB8-6F86-9A0F-8128-3F3A8ED06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8240DE-9246-CF2F-652D-954DFBD9B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45457-70C0-6948-52FE-519FCC86E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2E207-6657-E172-FF55-71419AE0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24D37-CFDA-389F-7BAC-35E4292D9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A357ED-A8DC-B98B-0F06-6C8473E241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8F9D16-3C61-2803-0636-FE81515C8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3E3701-B2EB-5228-FDCC-90EF14EB8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818A6-56EE-923E-D67F-B199F022E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313C7-6D6D-B53B-BCEC-71FF35B0E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3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528745-5AD2-A509-DC5A-FE77449FB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FE6A52-AA7F-1722-4B82-C083CA243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9FF71-EA29-4377-FCDF-09404DD0A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3D865C-4E51-4521-867D-BA00833C02E0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8CF69-292C-9EC5-6CDE-B80DA7B1F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67A8D-7563-565E-4473-1B9E99DADD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75FC37-CA58-4EF3-97FC-725567A57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1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?utm_source=grab-and-go&amp;utm_medium=vab-insights&amp;utm_campaign=" TargetMode="External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9F7A4BD6-F0C4-7A77-FCD8-2F2E6CB93239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E835004-F4FD-5AC7-A41D-DCC11DDB85ED}"/>
              </a:ext>
            </a:extLst>
          </p:cNvPr>
          <p:cNvSpPr txBox="1"/>
          <p:nvPr/>
        </p:nvSpPr>
        <p:spPr>
          <a:xfrm>
            <a:off x="483206" y="6329502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EMARKETER, July 2024; Nielsen,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Engaging Black Audiences: How Brands Impact, Grow and Win With Inclusion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January 29, 2025. Note: numbers may not add up to 100% due to rounding.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599258A-A5DC-835F-3E44-ACB2AD4090DE}"/>
              </a:ext>
            </a:extLst>
          </p:cNvPr>
          <p:cNvSpPr/>
          <p:nvPr/>
        </p:nvSpPr>
        <p:spPr>
          <a:xfrm>
            <a:off x="-1" y="0"/>
            <a:ext cx="2926081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Black Audiences: TV Platforms Viewed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5CAE2A9-ADE9-9599-3164-551BB510B16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7548FA5-BD2A-C5D9-97F5-7A672EDF94B3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Black audiences are most engaged with traditional TV platforms, outpacing time spent on streaming services</a:t>
            </a:r>
          </a:p>
        </p:txBody>
      </p:sp>
      <p:pic>
        <p:nvPicPr>
          <p:cNvPr id="33" name="Picture 2">
            <a:hlinkClick r:id="rId3"/>
            <a:extLst>
              <a:ext uri="{FF2B5EF4-FFF2-40B4-BE49-F238E27FC236}">
                <a16:creationId xmlns:a16="http://schemas.microsoft.com/office/drawing/2014/main" id="{19416408-DB64-A9B0-8D9A-FA13FA6230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518B8613-7C1B-828F-70DB-ED9B7F993B92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multicultural insights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09FAE24A-B6C2-AE4A-852A-4F16FF32529C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F04656BF-482B-EF81-5286-78AA0156889F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D1C9DC75-BE95-4301-C15B-320A9CBD4B7B}"/>
              </a:ext>
            </a:extLst>
          </p:cNvPr>
          <p:cNvGraphicFramePr/>
          <p:nvPr/>
        </p:nvGraphicFramePr>
        <p:xfrm>
          <a:off x="145898" y="2457011"/>
          <a:ext cx="11900205" cy="387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9" name="object 13">
            <a:extLst>
              <a:ext uri="{FF2B5EF4-FFF2-40B4-BE49-F238E27FC236}">
                <a16:creationId xmlns:a16="http://schemas.microsoft.com/office/drawing/2014/main" id="{35FC8DB3-8984-D772-8878-765A382D7716}"/>
              </a:ext>
            </a:extLst>
          </p:cNvPr>
          <p:cNvSpPr txBox="1"/>
          <p:nvPr/>
        </p:nvSpPr>
        <p:spPr>
          <a:xfrm>
            <a:off x="0" y="2057122"/>
            <a:ext cx="12192000" cy="5187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 kern="0" spc="-10">
                <a:solidFill>
                  <a:srgbClr val="1B1464"/>
                </a:solidFill>
                <a:uFill>
                  <a:solidFill>
                    <a:srgbClr val="1B1363"/>
                  </a:solidFill>
                </a:uFill>
                <a:latin typeface="Helvetica" pitchFamily="2" charset="0"/>
                <a:cs typeface="Arial"/>
              </a:rPr>
              <a:t>TV Platforms Viewed by U.S. Black Adults</a:t>
            </a:r>
          </a:p>
          <a:p>
            <a:pPr marL="1270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spc="-10">
                <a:solidFill>
                  <a:srgbClr val="1B1464"/>
                </a:solidFill>
                <a:uFill>
                  <a:solidFill>
                    <a:srgbClr val="1B1363"/>
                  </a:solidFill>
                </a:uFill>
                <a:latin typeface="Helvetica" pitchFamily="2" charset="0"/>
                <a:cs typeface="Arial"/>
              </a:rPr>
              <a:t>% of total TV time</a:t>
            </a:r>
            <a:endParaRPr kumimoji="0" sz="1400" i="0" strike="noStrike" kern="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4970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FC2A5A0-893F-4EEA-AA70-A20F6AAA7E8D}"/>
</file>

<file path=customXml/itemProps2.xml><?xml version="1.0" encoding="utf-8"?>
<ds:datastoreItem xmlns:ds="http://schemas.openxmlformats.org/officeDocument/2006/customXml" ds:itemID="{E8449C89-F897-427D-BB3B-05701B383725}"/>
</file>

<file path=customXml/itemProps3.xml><?xml version="1.0" encoding="utf-8"?>
<ds:datastoreItem xmlns:ds="http://schemas.openxmlformats.org/officeDocument/2006/customXml" ds:itemID="{B5C71034-CECF-42F2-A7E6-62AD167DC58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2025-04-01T21:02:53Z</dcterms:created>
  <dcterms:modified xsi:type="dcterms:W3CDTF">2025-04-01T21:03:09Z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