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2192000" cy="6858000"/>
  <p:notesSz cx="12192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viewProps" Target="viewProps.xml"/><Relationship Id="rId7" Type="http://schemas.openxmlformats.org/officeDocument/2006/relationships/customXml" Target="../customXml/item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5" Type="http://schemas.openxmlformats.org/officeDocument/2006/relationships/tableStyles" Target="tableStyles.xml"/><Relationship Id="rId4" Type="http://schemas.openxmlformats.org/officeDocument/2006/relationships/presProps" Target="pres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761" y="6475476"/>
            <a:ext cx="12191365" cy="382905"/>
          </a:xfrm>
          <a:custGeom>
            <a:avLst/>
            <a:gdLst/>
            <a:ahLst/>
            <a:cxnLst/>
            <a:rect l="l" t="t" r="r" b="b"/>
            <a:pathLst>
              <a:path w="12191365" h="382904">
                <a:moveTo>
                  <a:pt x="0" y="382524"/>
                </a:moveTo>
                <a:lnTo>
                  <a:pt x="12191238" y="382524"/>
                </a:lnTo>
                <a:lnTo>
                  <a:pt x="12191238" y="0"/>
                </a:lnTo>
                <a:lnTo>
                  <a:pt x="0" y="0"/>
                </a:lnTo>
                <a:lnTo>
                  <a:pt x="0" y="382524"/>
                </a:lnTo>
                <a:close/>
              </a:path>
            </a:pathLst>
          </a:custGeom>
          <a:solidFill>
            <a:srgbClr val="E1E8F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761" y="1686305"/>
            <a:ext cx="12191365" cy="4512310"/>
          </a:xfrm>
          <a:custGeom>
            <a:avLst/>
            <a:gdLst/>
            <a:ahLst/>
            <a:cxnLst/>
            <a:rect l="l" t="t" r="r" b="b"/>
            <a:pathLst>
              <a:path w="12191365" h="4512310">
                <a:moveTo>
                  <a:pt x="0" y="4511814"/>
                </a:moveTo>
                <a:lnTo>
                  <a:pt x="12191238" y="4511814"/>
                </a:lnTo>
                <a:lnTo>
                  <a:pt x="12191238" y="0"/>
                </a:lnTo>
                <a:lnTo>
                  <a:pt x="0" y="0"/>
                </a:lnTo>
                <a:lnTo>
                  <a:pt x="0" y="4511814"/>
                </a:lnTo>
                <a:close/>
              </a:path>
            </a:pathLst>
          </a:custGeom>
          <a:solidFill>
            <a:srgbClr val="E1E8F0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18" name="bg object 18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83108" y="6507480"/>
            <a:ext cx="11708774" cy="350519"/>
          </a:xfrm>
          <a:prstGeom prst="rect">
            <a:avLst/>
          </a:prstGeom>
        </p:spPr>
      </p:pic>
      <p:sp>
        <p:nvSpPr>
          <p:cNvPr id="19" name="bg object 19"/>
          <p:cNvSpPr/>
          <p:nvPr/>
        </p:nvSpPr>
        <p:spPr>
          <a:xfrm>
            <a:off x="0" y="6198120"/>
            <a:ext cx="12192000" cy="277495"/>
          </a:xfrm>
          <a:custGeom>
            <a:avLst/>
            <a:gdLst/>
            <a:ahLst/>
            <a:cxnLst/>
            <a:rect l="l" t="t" r="r" b="b"/>
            <a:pathLst>
              <a:path w="12192000" h="277495">
                <a:moveTo>
                  <a:pt x="12192000" y="0"/>
                </a:moveTo>
                <a:lnTo>
                  <a:pt x="0" y="0"/>
                </a:lnTo>
                <a:lnTo>
                  <a:pt x="0" y="277355"/>
                </a:lnTo>
                <a:lnTo>
                  <a:pt x="12192000" y="277355"/>
                </a:lnTo>
                <a:lnTo>
                  <a:pt x="12192000" y="0"/>
                </a:lnTo>
                <a:close/>
              </a:path>
            </a:pathLst>
          </a:custGeom>
          <a:solidFill>
            <a:srgbClr val="EC3B8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bg object 20"/>
          <p:cNvSpPr/>
          <p:nvPr/>
        </p:nvSpPr>
        <p:spPr>
          <a:xfrm>
            <a:off x="0" y="6198108"/>
            <a:ext cx="12192000" cy="277495"/>
          </a:xfrm>
          <a:custGeom>
            <a:avLst/>
            <a:gdLst/>
            <a:ahLst/>
            <a:cxnLst/>
            <a:rect l="l" t="t" r="r" b="b"/>
            <a:pathLst>
              <a:path w="12192000" h="277495">
                <a:moveTo>
                  <a:pt x="0" y="0"/>
                </a:moveTo>
                <a:lnTo>
                  <a:pt x="12192000" y="0"/>
                </a:lnTo>
                <a:lnTo>
                  <a:pt x="12192000" y="277367"/>
                </a:lnTo>
                <a:lnTo>
                  <a:pt x="0" y="277367"/>
                </a:lnTo>
              </a:path>
            </a:pathLst>
          </a:custGeom>
          <a:ln w="9525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09600" y="274320"/>
            <a:ext cx="10972800" cy="1097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s://thevab.com/signin?utm_source=website&amp;utm_medium=resource-center&amp;utm_campaign=grab-n-gos" TargetMode="External"/><Relationship Id="rId3" Type="http://schemas.openxmlformats.org/officeDocument/2006/relationships/image" Target="../media/image2.png"/><Relationship Id="rId4" Type="http://schemas.openxmlformats.org/officeDocument/2006/relationships/hyperlink" Target="https://thevab.com/insight/shortening-path-purchase?utm_source=website&amp;utm_medium=resource-center&amp;utm_campaign=grab-n-gos" TargetMode="Externa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343435" y="543238"/>
            <a:ext cx="8699500" cy="81851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dirty="0" sz="2600" spc="-20" b="1">
                <a:solidFill>
                  <a:srgbClr val="1B1363"/>
                </a:solidFill>
                <a:latin typeface="Arial"/>
                <a:cs typeface="Arial"/>
              </a:rPr>
              <a:t>Younger</a:t>
            </a:r>
            <a:r>
              <a:rPr dirty="0" sz="2600" spc="-7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audiences</a:t>
            </a:r>
            <a:r>
              <a:rPr dirty="0" sz="2600" spc="-7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are</a:t>
            </a:r>
            <a:r>
              <a:rPr dirty="0" sz="2600" spc="-3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more</a:t>
            </a:r>
            <a:r>
              <a:rPr dirty="0" sz="2600" spc="-4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likely</a:t>
            </a:r>
            <a:r>
              <a:rPr dirty="0" sz="2600" spc="-3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to</a:t>
            </a:r>
            <a:r>
              <a:rPr dirty="0" sz="2600" spc="-5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remember</a:t>
            </a:r>
            <a:r>
              <a:rPr dirty="0" sz="2600" spc="-5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spc="-10" b="1">
                <a:solidFill>
                  <a:srgbClr val="1B1363"/>
                </a:solidFill>
                <a:latin typeface="Arial"/>
                <a:cs typeface="Arial"/>
              </a:rPr>
              <a:t>seeing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interactive</a:t>
            </a:r>
            <a:r>
              <a:rPr dirty="0" sz="2600" spc="-3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ads</a:t>
            </a:r>
            <a:r>
              <a:rPr dirty="0" sz="2600" spc="-3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on</a:t>
            </a:r>
            <a:r>
              <a:rPr dirty="0" sz="2600" spc="-35" b="1">
                <a:solidFill>
                  <a:srgbClr val="1B1363"/>
                </a:solidFill>
                <a:latin typeface="Arial"/>
                <a:cs typeface="Arial"/>
              </a:rPr>
              <a:t> TV</a:t>
            </a:r>
            <a:endParaRPr sz="26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0377837" y="54504"/>
            <a:ext cx="1706245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06680" marR="5080" indent="-94615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Scan</a:t>
            </a:r>
            <a:r>
              <a:rPr dirty="0" sz="1200" spc="-20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or</a:t>
            </a:r>
            <a:r>
              <a:rPr dirty="0" sz="1200" spc="-10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click</a:t>
            </a:r>
            <a:r>
              <a:rPr dirty="0" sz="1200" spc="-25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to</a:t>
            </a:r>
            <a:r>
              <a:rPr dirty="0" sz="1200" spc="5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EC3B8D"/>
                </a:solidFill>
                <a:latin typeface="Arial"/>
                <a:cs typeface="Arial"/>
              </a:rPr>
              <a:t>access </a:t>
            </a: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more</a:t>
            </a:r>
            <a:r>
              <a:rPr dirty="0" sz="1200" spc="-15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ad</a:t>
            </a:r>
            <a:r>
              <a:rPr dirty="0" sz="1200" spc="-5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EC3B8D"/>
                </a:solidFill>
                <a:latin typeface="Arial"/>
                <a:cs typeface="Arial"/>
              </a:rPr>
              <a:t>innovations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4" name="object 4" descr=""/>
          <p:cNvGrpSpPr/>
          <p:nvPr/>
        </p:nvGrpSpPr>
        <p:grpSpPr>
          <a:xfrm>
            <a:off x="10255186" y="-13525"/>
            <a:ext cx="1951989" cy="1700530"/>
            <a:chOff x="10255186" y="-13525"/>
            <a:chExt cx="1951989" cy="1700530"/>
          </a:xfrm>
        </p:grpSpPr>
        <p:pic>
          <p:nvPicPr>
            <p:cNvPr id="5" name="object 5" descr="">
              <a:hlinkClick r:id="rId2"/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0690442" y="529189"/>
              <a:ext cx="1079826" cy="1080205"/>
            </a:xfrm>
            <a:prstGeom prst="rect">
              <a:avLst/>
            </a:prstGeom>
          </p:spPr>
        </p:pic>
        <p:sp>
          <p:nvSpPr>
            <p:cNvPr id="6" name="object 6" descr=""/>
            <p:cNvSpPr/>
            <p:nvPr/>
          </p:nvSpPr>
          <p:spPr>
            <a:xfrm>
              <a:off x="10269473" y="761"/>
              <a:ext cx="1923414" cy="1671955"/>
            </a:xfrm>
            <a:custGeom>
              <a:avLst/>
              <a:gdLst/>
              <a:ahLst/>
              <a:cxnLst/>
              <a:rect l="l" t="t" r="r" b="b"/>
              <a:pathLst>
                <a:path w="1923415" h="1671955">
                  <a:moveTo>
                    <a:pt x="0" y="0"/>
                  </a:moveTo>
                  <a:lnTo>
                    <a:pt x="1923287" y="0"/>
                  </a:lnTo>
                  <a:lnTo>
                    <a:pt x="1923287" y="1671827"/>
                  </a:lnTo>
                  <a:lnTo>
                    <a:pt x="0" y="1671827"/>
                  </a:lnTo>
                  <a:lnTo>
                    <a:pt x="0" y="0"/>
                  </a:lnTo>
                  <a:close/>
                </a:path>
              </a:pathLst>
            </a:custGeom>
            <a:ln w="28574">
              <a:solidFill>
                <a:srgbClr val="EC3B8D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 descr=""/>
          <p:cNvSpPr txBox="1"/>
          <p:nvPr/>
        </p:nvSpPr>
        <p:spPr>
          <a:xfrm>
            <a:off x="540119" y="5857716"/>
            <a:ext cx="11487785" cy="23876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Source:</a:t>
            </a:r>
            <a:r>
              <a:rPr dirty="0" sz="700" spc="-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VAB</a:t>
            </a:r>
            <a:r>
              <a:rPr dirty="0" sz="700" spc="-1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custom</a:t>
            </a:r>
            <a:r>
              <a:rPr dirty="0" sz="700" spc="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research</a:t>
            </a:r>
            <a:r>
              <a:rPr dirty="0" sz="700" spc="2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fielded</a:t>
            </a:r>
            <a:r>
              <a:rPr dirty="0" sz="700" spc="3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by</a:t>
            </a:r>
            <a:r>
              <a:rPr dirty="0" sz="700" spc="-1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Hub</a:t>
            </a:r>
            <a:r>
              <a:rPr dirty="0" sz="700" spc="2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 spc="-10">
                <a:solidFill>
                  <a:srgbClr val="1F1A61"/>
                </a:solidFill>
                <a:latin typeface="Arial"/>
                <a:cs typeface="Arial"/>
              </a:rPr>
              <a:t>Entertainment</a:t>
            </a:r>
            <a:r>
              <a:rPr dirty="0" sz="700" spc="3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Research</a:t>
            </a:r>
            <a:r>
              <a:rPr dirty="0" sz="700" spc="1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as</a:t>
            </a:r>
            <a:r>
              <a:rPr dirty="0" sz="700" spc="-1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part</a:t>
            </a:r>
            <a:r>
              <a:rPr dirty="0" sz="700" spc="1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of</a:t>
            </a:r>
            <a:r>
              <a:rPr dirty="0" sz="700" spc="-1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the 2023</a:t>
            </a:r>
            <a:r>
              <a:rPr dirty="0" sz="700" spc="-1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 i="1">
                <a:solidFill>
                  <a:srgbClr val="1F1A61"/>
                </a:solidFill>
                <a:latin typeface="Arial"/>
                <a:cs typeface="Arial"/>
              </a:rPr>
              <a:t>Monetization</a:t>
            </a:r>
            <a:r>
              <a:rPr dirty="0" sz="700" spc="20" i="1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 i="1">
                <a:solidFill>
                  <a:srgbClr val="1F1A61"/>
                </a:solidFill>
                <a:latin typeface="Arial"/>
                <a:cs typeface="Arial"/>
              </a:rPr>
              <a:t>of</a:t>
            </a:r>
            <a:r>
              <a:rPr dirty="0" sz="700" spc="5" i="1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 i="1">
                <a:solidFill>
                  <a:srgbClr val="1F1A61"/>
                </a:solidFill>
                <a:latin typeface="Arial"/>
                <a:cs typeface="Arial"/>
              </a:rPr>
              <a:t>Video</a:t>
            </a:r>
            <a:r>
              <a:rPr dirty="0" sz="700" spc="-15" i="1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report.</a:t>
            </a:r>
            <a:r>
              <a:rPr dirty="0" sz="700" spc="3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Data</a:t>
            </a:r>
            <a:r>
              <a:rPr dirty="0" sz="700" spc="-1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sourced</a:t>
            </a:r>
            <a:r>
              <a:rPr dirty="0" sz="700" spc="5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from</a:t>
            </a:r>
            <a:r>
              <a:rPr dirty="0" sz="700" spc="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Hub’s</a:t>
            </a:r>
            <a:r>
              <a:rPr dirty="0" sz="700" spc="-1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survey of</a:t>
            </a:r>
            <a:r>
              <a:rPr dirty="0" sz="700" spc="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1,602</a:t>
            </a:r>
            <a:r>
              <a:rPr dirty="0" sz="700" spc="-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 spc="-20">
                <a:solidFill>
                  <a:srgbClr val="1F1A61"/>
                </a:solidFill>
                <a:latin typeface="Arial"/>
                <a:cs typeface="Arial"/>
              </a:rPr>
              <a:t>TV</a:t>
            </a:r>
            <a:r>
              <a:rPr dirty="0" sz="700" spc="-3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consumers,</a:t>
            </a:r>
            <a:r>
              <a:rPr dirty="0" sz="700" spc="3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ages</a:t>
            </a:r>
            <a:r>
              <a:rPr dirty="0" sz="700" spc="-1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 spc="-20">
                <a:solidFill>
                  <a:srgbClr val="1F1A61"/>
                </a:solidFill>
                <a:latin typeface="Arial"/>
                <a:cs typeface="Arial"/>
              </a:rPr>
              <a:t>16-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74</a:t>
            </a:r>
            <a:r>
              <a:rPr dirty="0" sz="700" spc="1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who</a:t>
            </a:r>
            <a:r>
              <a:rPr dirty="0" sz="700" spc="-1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meet</a:t>
            </a:r>
            <a:r>
              <a:rPr dirty="0" sz="700" spc="1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the following</a:t>
            </a:r>
            <a:r>
              <a:rPr dirty="0" sz="700" spc="2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criteria:</a:t>
            </a:r>
            <a:r>
              <a:rPr dirty="0" sz="700" spc="1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watch at least</a:t>
            </a:r>
            <a:r>
              <a:rPr dirty="0" sz="700" spc="-1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one hour</a:t>
            </a:r>
            <a:r>
              <a:rPr dirty="0" sz="700" spc="-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of</a:t>
            </a:r>
            <a:r>
              <a:rPr dirty="0" sz="700" spc="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 spc="-25">
                <a:solidFill>
                  <a:srgbClr val="1F1A61"/>
                </a:solidFill>
                <a:latin typeface="Arial"/>
                <a:cs typeface="Arial"/>
              </a:rPr>
              <a:t>TV</a:t>
            </a:r>
            <a:r>
              <a:rPr dirty="0" sz="700" spc="-3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/</a:t>
            </a:r>
            <a:r>
              <a:rPr dirty="0" sz="700" spc="-1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week,</a:t>
            </a:r>
            <a:r>
              <a:rPr dirty="0" sz="700" spc="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have</a:t>
            </a:r>
            <a:r>
              <a:rPr dirty="0" sz="700" spc="-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broadband</a:t>
            </a:r>
            <a:r>
              <a:rPr dirty="0" sz="700" spc="5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access.</a:t>
            </a:r>
            <a:r>
              <a:rPr dirty="0" sz="700" spc="1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 spc="-20">
                <a:solidFill>
                  <a:srgbClr val="1F1A61"/>
                </a:solidFill>
                <a:latin typeface="Arial"/>
                <a:cs typeface="Arial"/>
              </a:rPr>
              <a:t>Data</a:t>
            </a:r>
            <a:r>
              <a:rPr dirty="0" sz="700" spc="50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collected</a:t>
            </a:r>
            <a:r>
              <a:rPr dirty="0" sz="700" spc="2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June 2023.</a:t>
            </a:r>
            <a:r>
              <a:rPr dirty="0" sz="700" spc="1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Q2:</a:t>
            </a:r>
            <a:r>
              <a:rPr dirty="0" sz="700" spc="1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Which</a:t>
            </a:r>
            <a:r>
              <a:rPr dirty="0" sz="700" spc="-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of</a:t>
            </a:r>
            <a:r>
              <a:rPr dirty="0" sz="700" spc="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the following</a:t>
            </a:r>
            <a:r>
              <a:rPr dirty="0" sz="700" spc="2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types</a:t>
            </a:r>
            <a:r>
              <a:rPr dirty="0" sz="700" spc="1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of</a:t>
            </a:r>
            <a:r>
              <a:rPr dirty="0" sz="700" spc="-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ad</a:t>
            </a:r>
            <a:r>
              <a:rPr dirty="0" sz="700" spc="3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formats</a:t>
            </a:r>
            <a:r>
              <a:rPr dirty="0" sz="700" spc="3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do</a:t>
            </a:r>
            <a:r>
              <a:rPr dirty="0" sz="700" spc="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you</a:t>
            </a:r>
            <a:r>
              <a:rPr dirty="0" sz="700" spc="-1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recall seeing</a:t>
            </a:r>
            <a:r>
              <a:rPr dirty="0" sz="700" spc="3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when</a:t>
            </a:r>
            <a:r>
              <a:rPr dirty="0" sz="700" spc="-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watching</a:t>
            </a:r>
            <a:r>
              <a:rPr dirty="0" sz="700" spc="3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 spc="-20">
                <a:solidFill>
                  <a:srgbClr val="1F1A61"/>
                </a:solidFill>
                <a:latin typeface="Arial"/>
                <a:cs typeface="Arial"/>
              </a:rPr>
              <a:t>TV</a:t>
            </a:r>
            <a:r>
              <a:rPr dirty="0" sz="700" spc="-3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(including:</a:t>
            </a:r>
            <a:r>
              <a:rPr dirty="0" sz="700" spc="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 spc="-20">
                <a:solidFill>
                  <a:srgbClr val="1F1A61"/>
                </a:solidFill>
                <a:latin typeface="Arial"/>
                <a:cs typeface="Arial"/>
              </a:rPr>
              <a:t>TV</a:t>
            </a:r>
            <a:r>
              <a:rPr dirty="0" sz="700" spc="-3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and</a:t>
            </a:r>
            <a:r>
              <a:rPr dirty="0" sz="700" spc="1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 spc="-10">
                <a:solidFill>
                  <a:srgbClr val="1F1A61"/>
                </a:solidFill>
                <a:latin typeface="Arial"/>
                <a:cs typeface="Arial"/>
              </a:rPr>
              <a:t>streaming)?</a:t>
            </a:r>
            <a:endParaRPr sz="700">
              <a:latin typeface="Arial"/>
              <a:cs typeface="Aria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2958217" y="6226185"/>
            <a:ext cx="6264275" cy="5664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Click</a:t>
            </a:r>
            <a:r>
              <a:rPr dirty="0" u="sng" sz="1200" spc="-3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here</a:t>
            </a:r>
            <a:r>
              <a:rPr dirty="0" u="sng" sz="1200" spc="-45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to</a:t>
            </a:r>
            <a:r>
              <a:rPr dirty="0" u="sng" sz="1200" spc="-15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download the</a:t>
            </a:r>
            <a:r>
              <a:rPr dirty="0" u="sng" sz="1200" spc="-2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full</a:t>
            </a:r>
            <a:r>
              <a:rPr dirty="0" u="sng" sz="1200" spc="-1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report,</a:t>
            </a:r>
            <a:r>
              <a:rPr dirty="0" u="sng" sz="1200" spc="-2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‘Shortening</a:t>
            </a:r>
            <a:r>
              <a:rPr dirty="0" u="sng" sz="1200" spc="5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the</a:t>
            </a:r>
            <a:r>
              <a:rPr dirty="0" u="sng" sz="1200" spc="-2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Path</a:t>
            </a:r>
            <a:r>
              <a:rPr dirty="0" u="sng" sz="1200" spc="-35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to</a:t>
            </a:r>
            <a:r>
              <a:rPr dirty="0" u="sng" sz="1200" spc="-15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spc="-1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Purchase’</a:t>
            </a:r>
            <a:r>
              <a:rPr dirty="0" u="sng" sz="1200" spc="-6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to</a:t>
            </a:r>
            <a:r>
              <a:rPr dirty="0" u="sng" sz="1200" spc="-15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learn</a:t>
            </a:r>
            <a:r>
              <a:rPr dirty="0" u="sng" sz="1200" spc="-45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spc="-2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more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40"/>
              </a:spcBef>
            </a:pPr>
            <a:endParaRPr sz="1200">
              <a:latin typeface="Arial"/>
              <a:cs typeface="Arial"/>
            </a:endParaRPr>
          </a:p>
          <a:p>
            <a:pPr marL="1061085">
              <a:lnSpc>
                <a:spcPct val="100000"/>
              </a:lnSpc>
            </a:pP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This</a:t>
            </a:r>
            <a:r>
              <a:rPr dirty="0" sz="1000" spc="-3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spc="-10" b="0">
                <a:solidFill>
                  <a:srgbClr val="FFFFFF"/>
                </a:solidFill>
                <a:latin typeface="Helvetica"/>
                <a:cs typeface="Helvetica"/>
              </a:rPr>
              <a:t>information</a:t>
            </a:r>
            <a:r>
              <a:rPr dirty="0" sz="1000" spc="-2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is</a:t>
            </a:r>
            <a:r>
              <a:rPr dirty="0" sz="1000" spc="-1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exclusively</a:t>
            </a:r>
            <a:r>
              <a:rPr dirty="0" sz="1000" spc="-3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provided</a:t>
            </a:r>
            <a:r>
              <a:rPr dirty="0" sz="1000" spc="-3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to</a:t>
            </a:r>
            <a:r>
              <a:rPr dirty="0" sz="1000" spc="-3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VAB</a:t>
            </a:r>
            <a:r>
              <a:rPr dirty="0" sz="1000" spc="-4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members</a:t>
            </a:r>
            <a:r>
              <a:rPr dirty="0" sz="1000" spc="-1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and</a:t>
            </a:r>
            <a:r>
              <a:rPr dirty="0" sz="1000" spc="-3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qualified</a:t>
            </a:r>
            <a:r>
              <a:rPr dirty="0" sz="1000" spc="-2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spc="-10" b="0">
                <a:solidFill>
                  <a:srgbClr val="FFFFFF"/>
                </a:solidFill>
                <a:latin typeface="Helvetica"/>
                <a:cs typeface="Helvetica"/>
              </a:rPr>
              <a:t>marketers.</a:t>
            </a:r>
            <a:endParaRPr sz="1000">
              <a:latin typeface="Helvetica"/>
              <a:cs typeface="Helvetica"/>
            </a:endParaRPr>
          </a:p>
        </p:txBody>
      </p:sp>
      <p:sp>
        <p:nvSpPr>
          <p:cNvPr id="9" name="object 9" descr=""/>
          <p:cNvSpPr/>
          <p:nvPr/>
        </p:nvSpPr>
        <p:spPr>
          <a:xfrm>
            <a:off x="761" y="761"/>
            <a:ext cx="2091055" cy="247015"/>
          </a:xfrm>
          <a:custGeom>
            <a:avLst/>
            <a:gdLst/>
            <a:ahLst/>
            <a:cxnLst/>
            <a:rect l="l" t="t" r="r" b="b"/>
            <a:pathLst>
              <a:path w="2091055" h="247015">
                <a:moveTo>
                  <a:pt x="2090927" y="0"/>
                </a:moveTo>
                <a:lnTo>
                  <a:pt x="0" y="0"/>
                </a:lnTo>
                <a:lnTo>
                  <a:pt x="0" y="246888"/>
                </a:lnTo>
                <a:lnTo>
                  <a:pt x="2090927" y="246888"/>
                </a:lnTo>
                <a:lnTo>
                  <a:pt x="2090927" y="0"/>
                </a:lnTo>
                <a:close/>
              </a:path>
            </a:pathLst>
          </a:custGeom>
          <a:solidFill>
            <a:srgbClr val="1B136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 descr=""/>
          <p:cNvSpPr txBox="1"/>
          <p:nvPr/>
        </p:nvSpPr>
        <p:spPr>
          <a:xfrm>
            <a:off x="761" y="761"/>
            <a:ext cx="2091055" cy="247015"/>
          </a:xfrm>
          <a:prstGeom prst="rect">
            <a:avLst/>
          </a:prstGeom>
          <a:ln w="19050">
            <a:solidFill>
              <a:srgbClr val="042333"/>
            </a:solidFill>
          </a:ln>
        </p:spPr>
        <p:txBody>
          <a:bodyPr wrap="square" lIns="0" tIns="24765" rIns="0" bIns="0" rtlCol="0" vert="horz">
            <a:spAutoFit/>
          </a:bodyPr>
          <a:lstStyle/>
          <a:p>
            <a:pPr marL="90170">
              <a:lnSpc>
                <a:spcPct val="100000"/>
              </a:lnSpc>
              <a:spcBef>
                <a:spcPts val="195"/>
              </a:spcBef>
            </a:pPr>
            <a:r>
              <a:rPr dirty="0" sz="1200">
                <a:solidFill>
                  <a:srgbClr val="FFFFFF"/>
                </a:solidFill>
                <a:latin typeface="Arial"/>
                <a:cs typeface="Arial"/>
              </a:rPr>
              <a:t>Shoppable</a:t>
            </a:r>
            <a:r>
              <a:rPr dirty="0" sz="1200" spc="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200" spc="-35">
                <a:solidFill>
                  <a:srgbClr val="FFFFFF"/>
                </a:solidFill>
                <a:latin typeface="Arial"/>
                <a:cs typeface="Arial"/>
              </a:rPr>
              <a:t>TV:</a:t>
            </a:r>
            <a:r>
              <a:rPr dirty="0" sz="1200" spc="2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FFFFFF"/>
                </a:solidFill>
                <a:latin typeface="Arial"/>
                <a:cs typeface="Arial"/>
              </a:rPr>
              <a:t>Ad</a:t>
            </a:r>
            <a:r>
              <a:rPr dirty="0" sz="1200" spc="9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FFFFFF"/>
                </a:solidFill>
                <a:latin typeface="Arial"/>
                <a:cs typeface="Arial"/>
              </a:rPr>
              <a:t>Recall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11" name="object 11" descr=""/>
          <p:cNvGrpSpPr/>
          <p:nvPr/>
        </p:nvGrpSpPr>
        <p:grpSpPr>
          <a:xfrm>
            <a:off x="5506021" y="2633281"/>
            <a:ext cx="5392420" cy="3004185"/>
            <a:chOff x="5506021" y="2633281"/>
            <a:chExt cx="5392420" cy="3004185"/>
          </a:xfrm>
        </p:grpSpPr>
        <p:sp>
          <p:nvSpPr>
            <p:cNvPr id="12" name="object 12" descr=""/>
            <p:cNvSpPr/>
            <p:nvPr/>
          </p:nvSpPr>
          <p:spPr>
            <a:xfrm>
              <a:off x="5510784" y="2887992"/>
              <a:ext cx="5182235" cy="2662555"/>
            </a:xfrm>
            <a:custGeom>
              <a:avLst/>
              <a:gdLst/>
              <a:ahLst/>
              <a:cxnLst/>
              <a:rect l="l" t="t" r="r" b="b"/>
              <a:pathLst>
                <a:path w="5182234" h="2662554">
                  <a:moveTo>
                    <a:pt x="2788920" y="2494775"/>
                  </a:moveTo>
                  <a:lnTo>
                    <a:pt x="0" y="2494775"/>
                  </a:lnTo>
                  <a:lnTo>
                    <a:pt x="0" y="2662415"/>
                  </a:lnTo>
                  <a:lnTo>
                    <a:pt x="2788920" y="2662415"/>
                  </a:lnTo>
                  <a:lnTo>
                    <a:pt x="2788920" y="2494775"/>
                  </a:lnTo>
                  <a:close/>
                </a:path>
                <a:path w="5182234" h="2662554">
                  <a:moveTo>
                    <a:pt x="3585984" y="998207"/>
                  </a:moveTo>
                  <a:lnTo>
                    <a:pt x="0" y="998207"/>
                  </a:lnTo>
                  <a:lnTo>
                    <a:pt x="0" y="1165847"/>
                  </a:lnTo>
                  <a:lnTo>
                    <a:pt x="3585984" y="1165847"/>
                  </a:lnTo>
                  <a:lnTo>
                    <a:pt x="3585984" y="998207"/>
                  </a:lnTo>
                  <a:close/>
                </a:path>
                <a:path w="5182234" h="2662554">
                  <a:moveTo>
                    <a:pt x="3785616" y="1496555"/>
                  </a:moveTo>
                  <a:lnTo>
                    <a:pt x="0" y="1496555"/>
                  </a:lnTo>
                  <a:lnTo>
                    <a:pt x="0" y="1664195"/>
                  </a:lnTo>
                  <a:lnTo>
                    <a:pt x="3785616" y="1664195"/>
                  </a:lnTo>
                  <a:lnTo>
                    <a:pt x="3785616" y="1496555"/>
                  </a:lnTo>
                  <a:close/>
                </a:path>
                <a:path w="5182234" h="2662554">
                  <a:moveTo>
                    <a:pt x="3985260" y="1996440"/>
                  </a:moveTo>
                  <a:lnTo>
                    <a:pt x="0" y="1996440"/>
                  </a:lnTo>
                  <a:lnTo>
                    <a:pt x="0" y="2164067"/>
                  </a:lnTo>
                  <a:lnTo>
                    <a:pt x="3985260" y="2164067"/>
                  </a:lnTo>
                  <a:lnTo>
                    <a:pt x="3985260" y="1996440"/>
                  </a:lnTo>
                  <a:close/>
                </a:path>
                <a:path w="5182234" h="2662554">
                  <a:moveTo>
                    <a:pt x="3985260" y="498348"/>
                  </a:moveTo>
                  <a:lnTo>
                    <a:pt x="0" y="498348"/>
                  </a:lnTo>
                  <a:lnTo>
                    <a:pt x="0" y="665975"/>
                  </a:lnTo>
                  <a:lnTo>
                    <a:pt x="3985260" y="665975"/>
                  </a:lnTo>
                  <a:lnTo>
                    <a:pt x="3985260" y="498348"/>
                  </a:lnTo>
                  <a:close/>
                </a:path>
                <a:path w="5182234" h="2662554">
                  <a:moveTo>
                    <a:pt x="5181612" y="0"/>
                  </a:moveTo>
                  <a:lnTo>
                    <a:pt x="0" y="0"/>
                  </a:lnTo>
                  <a:lnTo>
                    <a:pt x="0" y="167627"/>
                  </a:lnTo>
                  <a:lnTo>
                    <a:pt x="5181612" y="167627"/>
                  </a:lnTo>
                  <a:lnTo>
                    <a:pt x="5181612" y="0"/>
                  </a:lnTo>
                  <a:close/>
                </a:path>
              </a:pathLst>
            </a:custGeom>
            <a:solidFill>
              <a:srgbClr val="EC3B8D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5510784" y="2720339"/>
              <a:ext cx="5387975" cy="2662555"/>
            </a:xfrm>
            <a:custGeom>
              <a:avLst/>
              <a:gdLst/>
              <a:ahLst/>
              <a:cxnLst/>
              <a:rect l="l" t="t" r="r" b="b"/>
              <a:pathLst>
                <a:path w="5387975" h="2662554">
                  <a:moveTo>
                    <a:pt x="1994928" y="2494800"/>
                  </a:moveTo>
                  <a:lnTo>
                    <a:pt x="0" y="2494800"/>
                  </a:lnTo>
                  <a:lnTo>
                    <a:pt x="0" y="2662428"/>
                  </a:lnTo>
                  <a:lnTo>
                    <a:pt x="1994928" y="2662428"/>
                  </a:lnTo>
                  <a:lnTo>
                    <a:pt x="1994928" y="2494800"/>
                  </a:lnTo>
                  <a:close/>
                </a:path>
                <a:path w="5387975" h="2662554">
                  <a:moveTo>
                    <a:pt x="2414016" y="1996452"/>
                  </a:moveTo>
                  <a:lnTo>
                    <a:pt x="0" y="1996452"/>
                  </a:lnTo>
                  <a:lnTo>
                    <a:pt x="0" y="2164080"/>
                  </a:lnTo>
                  <a:lnTo>
                    <a:pt x="2414016" y="2164080"/>
                  </a:lnTo>
                  <a:lnTo>
                    <a:pt x="2414016" y="1996452"/>
                  </a:lnTo>
                  <a:close/>
                </a:path>
                <a:path w="5387975" h="2662554">
                  <a:moveTo>
                    <a:pt x="2438412" y="1498092"/>
                  </a:moveTo>
                  <a:lnTo>
                    <a:pt x="0" y="1498092"/>
                  </a:lnTo>
                  <a:lnTo>
                    <a:pt x="0" y="1664208"/>
                  </a:lnTo>
                  <a:lnTo>
                    <a:pt x="2438412" y="1664208"/>
                  </a:lnTo>
                  <a:lnTo>
                    <a:pt x="2438412" y="1498092"/>
                  </a:lnTo>
                  <a:close/>
                </a:path>
                <a:path w="5387975" h="2662554">
                  <a:moveTo>
                    <a:pt x="2822460" y="998220"/>
                  </a:moveTo>
                  <a:lnTo>
                    <a:pt x="0" y="998220"/>
                  </a:lnTo>
                  <a:lnTo>
                    <a:pt x="0" y="1165860"/>
                  </a:lnTo>
                  <a:lnTo>
                    <a:pt x="2822460" y="1165860"/>
                  </a:lnTo>
                  <a:lnTo>
                    <a:pt x="2822460" y="998220"/>
                  </a:lnTo>
                  <a:close/>
                </a:path>
                <a:path w="5387975" h="2662554">
                  <a:moveTo>
                    <a:pt x="3784092" y="499859"/>
                  </a:moveTo>
                  <a:lnTo>
                    <a:pt x="0" y="499859"/>
                  </a:lnTo>
                  <a:lnTo>
                    <a:pt x="0" y="665988"/>
                  </a:lnTo>
                  <a:lnTo>
                    <a:pt x="3784092" y="665988"/>
                  </a:lnTo>
                  <a:lnTo>
                    <a:pt x="3784092" y="499859"/>
                  </a:lnTo>
                  <a:close/>
                </a:path>
                <a:path w="5387975" h="2662554">
                  <a:moveTo>
                    <a:pt x="5387352" y="0"/>
                  </a:moveTo>
                  <a:lnTo>
                    <a:pt x="0" y="0"/>
                  </a:lnTo>
                  <a:lnTo>
                    <a:pt x="0" y="167640"/>
                  </a:lnTo>
                  <a:lnTo>
                    <a:pt x="5387352" y="167640"/>
                  </a:lnTo>
                  <a:lnTo>
                    <a:pt x="5387352" y="0"/>
                  </a:lnTo>
                  <a:close/>
                </a:path>
              </a:pathLst>
            </a:custGeom>
            <a:solidFill>
              <a:srgbClr val="00BEF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5510784" y="2638044"/>
              <a:ext cx="0" cy="2994660"/>
            </a:xfrm>
            <a:custGeom>
              <a:avLst/>
              <a:gdLst/>
              <a:ahLst/>
              <a:cxnLst/>
              <a:rect l="l" t="t" r="r" b="b"/>
              <a:pathLst>
                <a:path w="0" h="2994660">
                  <a:moveTo>
                    <a:pt x="0" y="2994660"/>
                  </a:moveTo>
                  <a:lnTo>
                    <a:pt x="0" y="0"/>
                  </a:lnTo>
                </a:path>
              </a:pathLst>
            </a:custGeom>
            <a:ln w="9525">
              <a:solidFill>
                <a:srgbClr val="1F1A61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5" name="object 15" descr=""/>
          <p:cNvSpPr txBox="1"/>
          <p:nvPr/>
        </p:nvSpPr>
        <p:spPr>
          <a:xfrm>
            <a:off x="8363700" y="5357784"/>
            <a:ext cx="33274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 b="1">
                <a:solidFill>
                  <a:srgbClr val="1F1A61"/>
                </a:solidFill>
                <a:latin typeface="Arial"/>
                <a:cs typeface="Arial"/>
              </a:rPr>
              <a:t>14%</a:t>
            </a:r>
            <a:endParaRPr sz="1200">
              <a:latin typeface="Arial"/>
              <a:cs typeface="Arial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9559431" y="4858674"/>
            <a:ext cx="33274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 b="1">
                <a:solidFill>
                  <a:srgbClr val="1F1A61"/>
                </a:solidFill>
                <a:latin typeface="Arial"/>
                <a:cs typeface="Arial"/>
              </a:rPr>
              <a:t>20%</a:t>
            </a:r>
            <a:endParaRPr sz="1200">
              <a:latin typeface="Arial"/>
              <a:cs typeface="Arial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9360091" y="4359564"/>
            <a:ext cx="33274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 b="1">
                <a:solidFill>
                  <a:srgbClr val="1F1A61"/>
                </a:solidFill>
                <a:latin typeface="Arial"/>
                <a:cs typeface="Arial"/>
              </a:rPr>
              <a:t>19%</a:t>
            </a:r>
            <a:endParaRPr sz="1200">
              <a:latin typeface="Arial"/>
              <a:cs typeface="Arial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9160752" y="3860454"/>
            <a:ext cx="33274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 b="1">
                <a:solidFill>
                  <a:srgbClr val="1F1A61"/>
                </a:solidFill>
                <a:latin typeface="Arial"/>
                <a:cs typeface="Arial"/>
              </a:rPr>
              <a:t>18%</a:t>
            </a:r>
            <a:endParaRPr sz="1200">
              <a:latin typeface="Arial"/>
              <a:cs typeface="Arial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9559431" y="3361344"/>
            <a:ext cx="33274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 b="1">
                <a:solidFill>
                  <a:srgbClr val="1F1A61"/>
                </a:solidFill>
                <a:latin typeface="Arial"/>
                <a:cs typeface="Arial"/>
              </a:rPr>
              <a:t>20%</a:t>
            </a:r>
            <a:endParaRPr sz="1200">
              <a:latin typeface="Arial"/>
              <a:cs typeface="Arial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0755314" y="2862234"/>
            <a:ext cx="33274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 b="1">
                <a:solidFill>
                  <a:srgbClr val="1F1A61"/>
                </a:solidFill>
                <a:latin typeface="Arial"/>
                <a:cs typeface="Arial"/>
              </a:rPr>
              <a:t>26%</a:t>
            </a:r>
            <a:endParaRPr sz="1200">
              <a:latin typeface="Arial"/>
              <a:cs typeface="Arial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7568782" y="5190144"/>
            <a:ext cx="33274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 b="1">
                <a:solidFill>
                  <a:srgbClr val="1F1A61"/>
                </a:solidFill>
                <a:latin typeface="Arial"/>
                <a:cs typeface="Arial"/>
              </a:rPr>
              <a:t>10%</a:t>
            </a:r>
            <a:endParaRPr sz="1200">
              <a:latin typeface="Arial"/>
              <a:cs typeface="Arial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7988796" y="4691034"/>
            <a:ext cx="33274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 b="1">
                <a:solidFill>
                  <a:srgbClr val="1F1A61"/>
                </a:solidFill>
                <a:latin typeface="Arial"/>
                <a:cs typeface="Arial"/>
              </a:rPr>
              <a:t>12%</a:t>
            </a:r>
            <a:endParaRPr sz="1200">
              <a:latin typeface="Arial"/>
              <a:cs typeface="Arial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8012723" y="4191924"/>
            <a:ext cx="33274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 b="1">
                <a:solidFill>
                  <a:srgbClr val="1F1A61"/>
                </a:solidFill>
                <a:latin typeface="Arial"/>
                <a:cs typeface="Arial"/>
              </a:rPr>
              <a:t>12%</a:t>
            </a:r>
            <a:endParaRPr sz="1200">
              <a:latin typeface="Arial"/>
              <a:cs typeface="Arial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8396466" y="3692814"/>
            <a:ext cx="33274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 b="1">
                <a:solidFill>
                  <a:srgbClr val="1F1A61"/>
                </a:solidFill>
                <a:latin typeface="Arial"/>
                <a:cs typeface="Arial"/>
              </a:rPr>
              <a:t>14%</a:t>
            </a:r>
            <a:endParaRPr sz="1200">
              <a:latin typeface="Arial"/>
              <a:cs typeface="Arial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9357958" y="3193704"/>
            <a:ext cx="33274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 b="1">
                <a:solidFill>
                  <a:srgbClr val="1F1A61"/>
                </a:solidFill>
                <a:latin typeface="Arial"/>
                <a:cs typeface="Arial"/>
              </a:rPr>
              <a:t>19%</a:t>
            </a:r>
            <a:endParaRPr sz="1200">
              <a:latin typeface="Arial"/>
              <a:cs typeface="Arial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10961663" y="2694594"/>
            <a:ext cx="33274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 b="1">
                <a:solidFill>
                  <a:srgbClr val="1F1A61"/>
                </a:solidFill>
                <a:latin typeface="Arial"/>
                <a:cs typeface="Arial"/>
              </a:rPr>
              <a:t>27%</a:t>
            </a:r>
            <a:endParaRPr sz="1200">
              <a:latin typeface="Arial"/>
              <a:cs typeface="Arial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390640" y="4266905"/>
            <a:ext cx="4989830" cy="12065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635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solidFill>
                  <a:srgbClr val="1F1A61"/>
                </a:solidFill>
                <a:latin typeface="Arial"/>
                <a:cs typeface="Arial"/>
              </a:rPr>
              <a:t>'Click to</a:t>
            </a:r>
            <a:r>
              <a:rPr dirty="0" sz="1200" spc="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1F1A61"/>
                </a:solidFill>
                <a:latin typeface="Arial"/>
                <a:cs typeface="Arial"/>
              </a:rPr>
              <a:t>buy'</a:t>
            </a:r>
            <a:r>
              <a:rPr dirty="0" sz="1200" spc="5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1F1A61"/>
                </a:solidFill>
                <a:latin typeface="Arial"/>
                <a:cs typeface="Arial"/>
              </a:rPr>
              <a:t>ads</a:t>
            </a:r>
            <a:r>
              <a:rPr dirty="0" sz="1200" spc="1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1F1A61"/>
                </a:solidFill>
                <a:latin typeface="Arial"/>
                <a:cs typeface="Arial"/>
              </a:rPr>
              <a:t>(via</a:t>
            </a:r>
            <a:r>
              <a:rPr dirty="0" sz="1200" spc="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1F1A61"/>
                </a:solidFill>
                <a:latin typeface="Arial"/>
                <a:cs typeface="Arial"/>
              </a:rPr>
              <a:t>methods</a:t>
            </a:r>
            <a:r>
              <a:rPr dirty="0" sz="1200" spc="1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1F1A61"/>
                </a:solidFill>
                <a:latin typeface="Arial"/>
                <a:cs typeface="Arial"/>
              </a:rPr>
              <a:t>like</a:t>
            </a:r>
            <a:r>
              <a:rPr dirty="0" sz="1200" spc="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1F1A61"/>
                </a:solidFill>
                <a:latin typeface="Arial"/>
                <a:cs typeface="Arial"/>
              </a:rPr>
              <a:t>Roku</a:t>
            </a:r>
            <a:r>
              <a:rPr dirty="0" sz="1200" spc="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1F1A61"/>
                </a:solidFill>
                <a:latin typeface="Arial"/>
                <a:cs typeface="Arial"/>
              </a:rPr>
              <a:t>Pay,</a:t>
            </a:r>
            <a:r>
              <a:rPr dirty="0" sz="1200" spc="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1F1A61"/>
                </a:solidFill>
                <a:latin typeface="Arial"/>
                <a:cs typeface="Arial"/>
              </a:rPr>
              <a:t>etc.)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40"/>
              </a:spcBef>
            </a:pPr>
            <a:endParaRPr sz="1200">
              <a:latin typeface="Arial"/>
              <a:cs typeface="Arial"/>
            </a:endParaRPr>
          </a:p>
          <a:p>
            <a:pPr marL="1820545" marR="6350" indent="-1821180">
              <a:lnSpc>
                <a:spcPct val="102200"/>
              </a:lnSpc>
            </a:pPr>
            <a:r>
              <a:rPr dirty="0" sz="1200">
                <a:solidFill>
                  <a:srgbClr val="1F1A61"/>
                </a:solidFill>
                <a:latin typeface="Arial"/>
                <a:cs typeface="Arial"/>
              </a:rPr>
              <a:t>Explorable</a:t>
            </a:r>
            <a:r>
              <a:rPr dirty="0" sz="1200" spc="3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1F1A61"/>
                </a:solidFill>
                <a:latin typeface="Arial"/>
                <a:cs typeface="Arial"/>
              </a:rPr>
              <a:t>ads</a:t>
            </a:r>
            <a:r>
              <a:rPr dirty="0" sz="1200" spc="3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1F1A61"/>
                </a:solidFill>
                <a:latin typeface="Arial"/>
                <a:cs typeface="Arial"/>
              </a:rPr>
              <a:t>that</a:t>
            </a:r>
            <a:r>
              <a:rPr dirty="0" sz="1200" spc="5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1F1A61"/>
                </a:solidFill>
                <a:latin typeface="Arial"/>
                <a:cs typeface="Arial"/>
              </a:rPr>
              <a:t>let</a:t>
            </a:r>
            <a:r>
              <a:rPr dirty="0" sz="1200" spc="5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1F1A61"/>
                </a:solidFill>
                <a:latin typeface="Arial"/>
                <a:cs typeface="Arial"/>
              </a:rPr>
              <a:t>you</a:t>
            </a:r>
            <a:r>
              <a:rPr dirty="0" sz="1200" spc="3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1F1A61"/>
                </a:solidFill>
                <a:latin typeface="Arial"/>
                <a:cs typeface="Arial"/>
              </a:rPr>
              <a:t>browse</a:t>
            </a:r>
            <a:r>
              <a:rPr dirty="0" sz="1200" spc="4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1F1A61"/>
                </a:solidFill>
                <a:latin typeface="Arial"/>
                <a:cs typeface="Arial"/>
              </a:rPr>
              <a:t>different</a:t>
            </a:r>
            <a:r>
              <a:rPr dirty="0" sz="1200" spc="4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1F1A61"/>
                </a:solidFill>
                <a:latin typeface="Arial"/>
                <a:cs typeface="Arial"/>
              </a:rPr>
              <a:t>video</a:t>
            </a:r>
            <a:r>
              <a:rPr dirty="0" sz="1200" spc="4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1F1A61"/>
                </a:solidFill>
                <a:latin typeface="Arial"/>
                <a:cs typeface="Arial"/>
              </a:rPr>
              <a:t>clips,</a:t>
            </a:r>
            <a:r>
              <a:rPr dirty="0" sz="1200" spc="3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1F1A61"/>
                </a:solidFill>
                <a:latin typeface="Arial"/>
                <a:cs typeface="Arial"/>
              </a:rPr>
              <a:t>product</a:t>
            </a:r>
            <a:r>
              <a:rPr dirty="0" sz="1200" spc="3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1F1A61"/>
                </a:solidFill>
                <a:latin typeface="Arial"/>
                <a:cs typeface="Arial"/>
              </a:rPr>
              <a:t>types,</a:t>
            </a:r>
            <a:r>
              <a:rPr dirty="0" sz="1200" spc="4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1200" spc="-25">
                <a:solidFill>
                  <a:srgbClr val="1F1A61"/>
                </a:solidFill>
                <a:latin typeface="Arial"/>
                <a:cs typeface="Arial"/>
              </a:rPr>
              <a:t>or </a:t>
            </a:r>
            <a:r>
              <a:rPr dirty="0" sz="1200">
                <a:solidFill>
                  <a:srgbClr val="1F1A61"/>
                </a:solidFill>
                <a:latin typeface="Arial"/>
                <a:cs typeface="Arial"/>
              </a:rPr>
              <a:t>information</a:t>
            </a:r>
            <a:r>
              <a:rPr dirty="0" sz="1200" spc="-4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1F1A61"/>
                </a:solidFill>
                <a:latin typeface="Arial"/>
                <a:cs typeface="Arial"/>
              </a:rPr>
              <a:t>screens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75"/>
              </a:spcBef>
            </a:pPr>
            <a:endParaRPr sz="1200">
              <a:latin typeface="Arial"/>
              <a:cs typeface="Arial"/>
            </a:endParaRPr>
          </a:p>
          <a:p>
            <a:pPr algn="r" marR="5080">
              <a:lnSpc>
                <a:spcPct val="100000"/>
              </a:lnSpc>
            </a:pPr>
            <a:r>
              <a:rPr dirty="0" sz="1200">
                <a:solidFill>
                  <a:srgbClr val="1F1A61"/>
                </a:solidFill>
                <a:latin typeface="Arial"/>
                <a:cs typeface="Arial"/>
              </a:rPr>
              <a:t>Click</a:t>
            </a:r>
            <a:r>
              <a:rPr dirty="0" sz="1200" spc="-1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1F1A61"/>
                </a:solidFill>
                <a:latin typeface="Arial"/>
                <a:cs typeface="Arial"/>
              </a:rPr>
              <a:t>to receive</a:t>
            </a:r>
            <a:r>
              <a:rPr dirty="0" sz="1200" spc="-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1F1A61"/>
                </a:solidFill>
                <a:latin typeface="Arial"/>
                <a:cs typeface="Arial"/>
              </a:rPr>
              <a:t>information to your</a:t>
            </a:r>
            <a:r>
              <a:rPr dirty="0" sz="1200" spc="-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1F1A61"/>
                </a:solidFill>
                <a:latin typeface="Arial"/>
                <a:cs typeface="Arial"/>
              </a:rPr>
              <a:t>email/device</a:t>
            </a:r>
            <a:endParaRPr sz="1200">
              <a:latin typeface="Arial"/>
              <a:cs typeface="Arial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2629548" y="3767795"/>
            <a:ext cx="275082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solidFill>
                  <a:srgbClr val="1F1A61"/>
                </a:solidFill>
                <a:latin typeface="Arial"/>
                <a:cs typeface="Arial"/>
              </a:rPr>
              <a:t>Promos</a:t>
            </a:r>
            <a:r>
              <a:rPr dirty="0" sz="1200" spc="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1F1A61"/>
                </a:solidFill>
                <a:latin typeface="Arial"/>
                <a:cs typeface="Arial"/>
              </a:rPr>
              <a:t>with an</a:t>
            </a:r>
            <a:r>
              <a:rPr dirty="0" sz="1200" spc="1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1F1A61"/>
                </a:solidFill>
                <a:latin typeface="Arial"/>
                <a:cs typeface="Arial"/>
              </a:rPr>
              <a:t>'add</a:t>
            </a:r>
            <a:r>
              <a:rPr dirty="0" sz="1200" spc="7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1F1A61"/>
                </a:solidFill>
                <a:latin typeface="Arial"/>
                <a:cs typeface="Arial"/>
              </a:rPr>
              <a:t>to</a:t>
            </a:r>
            <a:r>
              <a:rPr dirty="0" sz="1200" spc="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1F1A61"/>
                </a:solidFill>
                <a:latin typeface="Arial"/>
                <a:cs typeface="Arial"/>
              </a:rPr>
              <a:t>watch</a:t>
            </a:r>
            <a:r>
              <a:rPr dirty="0" sz="1200" spc="1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1F1A61"/>
                </a:solidFill>
                <a:latin typeface="Arial"/>
                <a:cs typeface="Arial"/>
              </a:rPr>
              <a:t>list'</a:t>
            </a:r>
            <a:r>
              <a:rPr dirty="0" sz="1200" spc="3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1F1A61"/>
                </a:solidFill>
                <a:latin typeface="Arial"/>
                <a:cs typeface="Arial"/>
              </a:rPr>
              <a:t>button</a:t>
            </a:r>
            <a:endParaRPr sz="1200">
              <a:latin typeface="Arial"/>
              <a:cs typeface="Arial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555181" y="3268685"/>
            <a:ext cx="482536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solidFill>
                  <a:srgbClr val="1F1A61"/>
                </a:solidFill>
                <a:latin typeface="Arial"/>
                <a:cs typeface="Arial"/>
              </a:rPr>
              <a:t>Ads</a:t>
            </a:r>
            <a:r>
              <a:rPr dirty="0" sz="1200" spc="1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1F1A61"/>
                </a:solidFill>
                <a:latin typeface="Arial"/>
                <a:cs typeface="Arial"/>
              </a:rPr>
              <a:t>that</a:t>
            </a:r>
            <a:r>
              <a:rPr dirty="0" sz="1200" spc="1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1F1A61"/>
                </a:solidFill>
                <a:latin typeface="Arial"/>
                <a:cs typeface="Arial"/>
              </a:rPr>
              <a:t>appear</a:t>
            </a:r>
            <a:r>
              <a:rPr dirty="0" sz="1200" spc="2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1F1A61"/>
                </a:solidFill>
                <a:latin typeface="Arial"/>
                <a:cs typeface="Arial"/>
              </a:rPr>
              <a:t>on</a:t>
            </a:r>
            <a:r>
              <a:rPr dirty="0" sz="1200" spc="2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1F1A61"/>
                </a:solidFill>
                <a:latin typeface="Arial"/>
                <a:cs typeface="Arial"/>
              </a:rPr>
              <a:t>the</a:t>
            </a:r>
            <a:r>
              <a:rPr dirty="0" sz="1200" spc="3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1F1A61"/>
                </a:solidFill>
                <a:latin typeface="Arial"/>
                <a:cs typeface="Arial"/>
              </a:rPr>
              <a:t>screen</a:t>
            </a:r>
            <a:r>
              <a:rPr dirty="0" sz="1200" spc="2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1F1A61"/>
                </a:solidFill>
                <a:latin typeface="Arial"/>
                <a:cs typeface="Arial"/>
              </a:rPr>
              <a:t>when</a:t>
            </a:r>
            <a:r>
              <a:rPr dirty="0" sz="1200" spc="2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1F1A61"/>
                </a:solidFill>
                <a:latin typeface="Arial"/>
                <a:cs typeface="Arial"/>
              </a:rPr>
              <a:t>a</a:t>
            </a:r>
            <a:r>
              <a:rPr dirty="0" sz="1200" spc="3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1F1A61"/>
                </a:solidFill>
                <a:latin typeface="Arial"/>
                <a:cs typeface="Arial"/>
              </a:rPr>
              <a:t>program</a:t>
            </a:r>
            <a:r>
              <a:rPr dirty="0" sz="1200" spc="2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1F1A61"/>
                </a:solidFill>
                <a:latin typeface="Arial"/>
                <a:cs typeface="Arial"/>
              </a:rPr>
              <a:t>is</a:t>
            </a:r>
            <a:r>
              <a:rPr dirty="0" sz="1200" spc="2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1F1A61"/>
                </a:solidFill>
                <a:latin typeface="Arial"/>
                <a:cs typeface="Arial"/>
              </a:rPr>
              <a:t>paused</a:t>
            </a:r>
            <a:r>
              <a:rPr dirty="0" sz="1200" spc="8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1F1A61"/>
                </a:solidFill>
                <a:latin typeface="Arial"/>
                <a:cs typeface="Arial"/>
              </a:rPr>
              <a:t>(pause</a:t>
            </a:r>
            <a:r>
              <a:rPr dirty="0" sz="1200" spc="3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1200" spc="-20">
                <a:solidFill>
                  <a:srgbClr val="1F1A61"/>
                </a:solidFill>
                <a:latin typeface="Arial"/>
                <a:cs typeface="Arial"/>
              </a:rPr>
              <a:t>ads)</a:t>
            </a:r>
            <a:endParaRPr sz="1200">
              <a:latin typeface="Arial"/>
              <a:cs typeface="Arial"/>
            </a:endParaRPr>
          </a:p>
        </p:txBody>
      </p:sp>
      <p:sp>
        <p:nvSpPr>
          <p:cNvPr id="30" name="object 30" descr=""/>
          <p:cNvSpPr txBox="1"/>
          <p:nvPr/>
        </p:nvSpPr>
        <p:spPr>
          <a:xfrm>
            <a:off x="3241841" y="2769575"/>
            <a:ext cx="213868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solidFill>
                  <a:srgbClr val="1F1A61"/>
                </a:solidFill>
                <a:latin typeface="Arial"/>
                <a:cs typeface="Arial"/>
              </a:rPr>
              <a:t>Ads</a:t>
            </a:r>
            <a:r>
              <a:rPr dirty="0" sz="1200" spc="1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1F1A61"/>
                </a:solidFill>
                <a:latin typeface="Arial"/>
                <a:cs typeface="Arial"/>
              </a:rPr>
              <a:t>with</a:t>
            </a:r>
            <a:r>
              <a:rPr dirty="0" sz="1200" spc="2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1F1A61"/>
                </a:solidFill>
                <a:latin typeface="Arial"/>
                <a:cs typeface="Arial"/>
              </a:rPr>
              <a:t>a</a:t>
            </a:r>
            <a:r>
              <a:rPr dirty="0" sz="1200" spc="3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1F1A61"/>
                </a:solidFill>
                <a:latin typeface="Arial"/>
                <a:cs typeface="Arial"/>
              </a:rPr>
              <a:t>scannable</a:t>
            </a:r>
            <a:r>
              <a:rPr dirty="0" sz="1200" spc="2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1F1A61"/>
                </a:solidFill>
                <a:latin typeface="Arial"/>
                <a:cs typeface="Arial"/>
              </a:rPr>
              <a:t>QR</a:t>
            </a:r>
            <a:r>
              <a:rPr dirty="0" sz="1200" spc="-5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1200" spc="-20">
                <a:solidFill>
                  <a:srgbClr val="1F1A61"/>
                </a:solidFill>
                <a:latin typeface="Arial"/>
                <a:cs typeface="Arial"/>
              </a:rPr>
              <a:t>code</a:t>
            </a:r>
            <a:endParaRPr sz="1200">
              <a:latin typeface="Arial"/>
              <a:cs typeface="Arial"/>
            </a:endParaRPr>
          </a:p>
        </p:txBody>
      </p:sp>
      <p:sp>
        <p:nvSpPr>
          <p:cNvPr id="31" name="object 31" descr=""/>
          <p:cNvSpPr/>
          <p:nvPr/>
        </p:nvSpPr>
        <p:spPr>
          <a:xfrm>
            <a:off x="5346191" y="2325623"/>
            <a:ext cx="83820" cy="83820"/>
          </a:xfrm>
          <a:custGeom>
            <a:avLst/>
            <a:gdLst/>
            <a:ahLst/>
            <a:cxnLst/>
            <a:rect l="l" t="t" r="r" b="b"/>
            <a:pathLst>
              <a:path w="83820" h="83819">
                <a:moveTo>
                  <a:pt x="83820" y="0"/>
                </a:moveTo>
                <a:lnTo>
                  <a:pt x="0" y="0"/>
                </a:lnTo>
                <a:lnTo>
                  <a:pt x="0" y="83820"/>
                </a:lnTo>
                <a:lnTo>
                  <a:pt x="83820" y="83820"/>
                </a:lnTo>
                <a:lnTo>
                  <a:pt x="83820" y="0"/>
                </a:lnTo>
                <a:close/>
              </a:path>
            </a:pathLst>
          </a:custGeom>
          <a:solidFill>
            <a:srgbClr val="00BEF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2" name="object 32" descr=""/>
          <p:cNvSpPr/>
          <p:nvPr/>
        </p:nvSpPr>
        <p:spPr>
          <a:xfrm>
            <a:off x="6044184" y="2325623"/>
            <a:ext cx="85725" cy="83820"/>
          </a:xfrm>
          <a:custGeom>
            <a:avLst/>
            <a:gdLst/>
            <a:ahLst/>
            <a:cxnLst/>
            <a:rect l="l" t="t" r="r" b="b"/>
            <a:pathLst>
              <a:path w="85725" h="83819">
                <a:moveTo>
                  <a:pt x="85344" y="0"/>
                </a:moveTo>
                <a:lnTo>
                  <a:pt x="0" y="0"/>
                </a:lnTo>
                <a:lnTo>
                  <a:pt x="0" y="83820"/>
                </a:lnTo>
                <a:lnTo>
                  <a:pt x="85344" y="83820"/>
                </a:lnTo>
                <a:lnTo>
                  <a:pt x="85344" y="0"/>
                </a:lnTo>
                <a:close/>
              </a:path>
            </a:pathLst>
          </a:custGeom>
          <a:solidFill>
            <a:srgbClr val="EC3B8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3" name="object 33" descr=""/>
          <p:cNvSpPr txBox="1"/>
          <p:nvPr/>
        </p:nvSpPr>
        <p:spPr>
          <a:xfrm>
            <a:off x="1865534" y="1783395"/>
            <a:ext cx="8458200" cy="6756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ctr">
              <a:lnSpc>
                <a:spcPts val="1910"/>
              </a:lnSpc>
              <a:spcBef>
                <a:spcPts val="95"/>
              </a:spcBef>
            </a:pP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%</a:t>
            </a:r>
            <a:r>
              <a:rPr dirty="0" u="sng" sz="1600" spc="-35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of</a:t>
            </a:r>
            <a:r>
              <a:rPr dirty="0" u="sng" sz="1600" spc="-75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A16+</a:t>
            </a:r>
            <a:r>
              <a:rPr dirty="0" u="sng" sz="1600" spc="1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who</a:t>
            </a:r>
            <a:r>
              <a:rPr dirty="0" u="sng" sz="1600" spc="-65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recall</a:t>
            </a:r>
            <a:r>
              <a:rPr dirty="0" u="sng" sz="1600" spc="-2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seeing</a:t>
            </a:r>
            <a:r>
              <a:rPr dirty="0" u="sng" sz="1600" spc="-3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different</a:t>
            </a:r>
            <a:r>
              <a:rPr dirty="0" u="sng" sz="1600" spc="-5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types</a:t>
            </a:r>
            <a:r>
              <a:rPr dirty="0" u="sng" sz="1600" spc="15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of</a:t>
            </a:r>
            <a:r>
              <a:rPr dirty="0" u="sng" sz="1600" spc="-3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interactive</a:t>
            </a:r>
            <a:r>
              <a:rPr dirty="0" u="sng" sz="1600" spc="1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ad</a:t>
            </a:r>
            <a:r>
              <a:rPr dirty="0" u="sng" sz="1600" spc="-3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formats</a:t>
            </a:r>
            <a:r>
              <a:rPr dirty="0" u="sng" sz="1600" spc="-5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when</a:t>
            </a:r>
            <a:r>
              <a:rPr dirty="0" u="sng" sz="1600" spc="-65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watching</a:t>
            </a:r>
            <a:r>
              <a:rPr dirty="0" u="sng" sz="1600" spc="-45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spc="-25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TV</a:t>
            </a:r>
            <a:endParaRPr sz="1600">
              <a:latin typeface="Arial"/>
              <a:cs typeface="Arial"/>
            </a:endParaRPr>
          </a:p>
          <a:p>
            <a:pPr algn="ctr" marL="1270">
              <a:lnSpc>
                <a:spcPts val="1670"/>
              </a:lnSpc>
            </a:pPr>
            <a:r>
              <a:rPr dirty="0" sz="1400">
                <a:solidFill>
                  <a:srgbClr val="1B1363"/>
                </a:solidFill>
                <a:latin typeface="Arial"/>
                <a:cs typeface="Arial"/>
              </a:rPr>
              <a:t>%</a:t>
            </a:r>
            <a:r>
              <a:rPr dirty="0" sz="1400" spc="-2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B1363"/>
                </a:solidFill>
                <a:latin typeface="Arial"/>
                <a:cs typeface="Arial"/>
              </a:rPr>
              <a:t>of</a:t>
            </a:r>
            <a:r>
              <a:rPr dirty="0" sz="1400" spc="-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B1363"/>
                </a:solidFill>
                <a:latin typeface="Arial"/>
                <a:cs typeface="Arial"/>
              </a:rPr>
              <a:t>total</a:t>
            </a:r>
            <a:r>
              <a:rPr dirty="0" sz="1400" spc="-4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400" spc="-10">
                <a:solidFill>
                  <a:srgbClr val="1B1363"/>
                </a:solidFill>
                <a:latin typeface="Arial"/>
                <a:cs typeface="Arial"/>
              </a:rPr>
              <a:t>respondents</a:t>
            </a:r>
            <a:endParaRPr sz="1400">
              <a:latin typeface="Arial"/>
              <a:cs typeface="Arial"/>
            </a:endParaRPr>
          </a:p>
          <a:p>
            <a:pPr algn="ctr" marR="22225">
              <a:lnSpc>
                <a:spcPct val="100000"/>
              </a:lnSpc>
              <a:spcBef>
                <a:spcPts val="95"/>
              </a:spcBef>
              <a:tabLst>
                <a:tab pos="656590" algn="l"/>
              </a:tabLst>
            </a:pPr>
            <a:r>
              <a:rPr dirty="0" sz="1200" spc="-20">
                <a:solidFill>
                  <a:srgbClr val="1B1363"/>
                </a:solidFill>
                <a:latin typeface="Arial"/>
                <a:cs typeface="Arial"/>
              </a:rPr>
              <a:t>P16+</a:t>
            </a:r>
            <a:r>
              <a:rPr dirty="0" sz="1200">
                <a:solidFill>
                  <a:srgbClr val="1B1363"/>
                </a:solidFill>
                <a:latin typeface="Arial"/>
                <a:cs typeface="Arial"/>
              </a:rPr>
              <a:t>	</a:t>
            </a:r>
            <a:r>
              <a:rPr dirty="0" sz="1200" spc="-30">
                <a:solidFill>
                  <a:srgbClr val="1B1363"/>
                </a:solidFill>
                <a:latin typeface="Arial"/>
                <a:cs typeface="Arial"/>
              </a:rPr>
              <a:t>P16-</a:t>
            </a:r>
            <a:r>
              <a:rPr dirty="0" sz="1200" spc="-25">
                <a:solidFill>
                  <a:srgbClr val="1B1363"/>
                </a:solidFill>
                <a:latin typeface="Arial"/>
                <a:cs typeface="Arial"/>
              </a:rPr>
              <a:t>34</a:t>
            </a:r>
            <a:endParaRPr sz="1200">
              <a:latin typeface="Arial"/>
              <a:cs typeface="Arial"/>
            </a:endParaRPr>
          </a:p>
        </p:txBody>
      </p:sp>
      <p:sp>
        <p:nvSpPr>
          <p:cNvPr id="34" name="object 34" descr=""/>
          <p:cNvSpPr/>
          <p:nvPr/>
        </p:nvSpPr>
        <p:spPr>
          <a:xfrm>
            <a:off x="195071" y="3630167"/>
            <a:ext cx="9985375" cy="2054860"/>
          </a:xfrm>
          <a:custGeom>
            <a:avLst/>
            <a:gdLst/>
            <a:ahLst/>
            <a:cxnLst/>
            <a:rect l="l" t="t" r="r" b="b"/>
            <a:pathLst>
              <a:path w="9985375" h="2054860">
                <a:moveTo>
                  <a:pt x="0" y="0"/>
                </a:moveTo>
                <a:lnTo>
                  <a:pt x="9985248" y="0"/>
                </a:lnTo>
                <a:lnTo>
                  <a:pt x="9985248" y="2054351"/>
                </a:lnTo>
                <a:lnTo>
                  <a:pt x="0" y="2054351"/>
                </a:lnTo>
                <a:lnTo>
                  <a:pt x="0" y="0"/>
                </a:lnTo>
                <a:close/>
              </a:path>
            </a:pathLst>
          </a:custGeom>
          <a:ln w="57149">
            <a:solidFill>
              <a:srgbClr val="4EBDA3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E47A905B-7CB6-480F-9040-CDC756949AB9}"/>
</file>

<file path=customXml/itemProps2.xml><?xml version="1.0" encoding="utf-8"?>
<ds:datastoreItem xmlns:ds="http://schemas.openxmlformats.org/officeDocument/2006/customXml" ds:itemID="{58853D3C-F1FC-44A3-8CB8-B495AA69837F}"/>
</file>

<file path=customXml/itemProps3.xml><?xml version="1.0" encoding="utf-8"?>
<ds:datastoreItem xmlns:ds="http://schemas.openxmlformats.org/officeDocument/2006/customXml" ds:itemID="{6415F0F0-E34E-48AE-8F22-80C6EE3E9FBD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Grab &amp; Go </dc:title>
  <dc:creator>Reed Kiely</dc:creator>
  <dcterms:created xsi:type="dcterms:W3CDTF">2024-05-01T17:33:34Z</dcterms:created>
  <dcterms:modified xsi:type="dcterms:W3CDTF">2024-05-01T17:33:34Z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2024-04-02T00:00:00Z</vt:filetime>
  </property>
  <property fmtid="{D5CDD505-2E9C-101B-9397-08002B2CF9AE}" pid="3" name="Creator">
    <vt:lpwstr>Acrobat PDFMaker 24 for PowerPoint</vt:lpwstr>
  </property>
  <property fmtid="{D5CDD505-2E9C-101B-9397-08002B2CF9AE}" pid="4" name="LastSaved">
    <vt:filetime>2024-05-01T00:00:00Z</vt:filetime>
  </property>
  <property fmtid="{D5CDD505-2E9C-101B-9397-08002B2CF9AE}" pid="5" name="Producer">
    <vt:lpwstr>Adobe PDF Library 24.1.149</vt:lpwstr>
  </property>
  <property fmtid="{D5CDD505-2E9C-101B-9397-08002B2CF9AE}" pid="6" name="ContentTypeId">
    <vt:lpwstr>0x010100C24291D3CFFFB3468A8BEBC160241642</vt:lpwstr>
  </property>
</Properties>
</file>