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B57C2-9B51-4AA8-93E2-CFE3C301AF5E}" v="1" dt="2025-12-10T20:16:39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6:39.007" v="0"/>
      <pc:docMkLst>
        <pc:docMk/>
      </pc:docMkLst>
      <pc:sldChg chg="add">
        <pc:chgData name="Dylan Breger" userId="9b3da09f-10fe-42ec-9aa5-9fa2a3e9cc20" providerId="ADAL" clId="{D81AFA50-692E-4678-A384-3793507736DC}" dt="2025-12-10T20:16:39.007" v="0"/>
        <pc:sldMkLst>
          <pc:docMk/>
          <pc:sldMk cId="3195744031" sldId="214747430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Finance</c:v>
                </c:pt>
                <c:pt idx="1">
                  <c:v>Travel</c:v>
                </c:pt>
                <c:pt idx="2">
                  <c:v>Fitness</c:v>
                </c:pt>
                <c:pt idx="3">
                  <c:v>Beauty</c:v>
                </c:pt>
                <c:pt idx="4">
                  <c:v>Health &amp; Wellness</c:v>
                </c:pt>
                <c:pt idx="5">
                  <c:v>Home</c:v>
                </c:pt>
                <c:pt idx="6">
                  <c:v>CPG</c:v>
                </c:pt>
                <c:pt idx="7">
                  <c:v>Fashion</c:v>
                </c:pt>
                <c:pt idx="8">
                  <c:v>Entertainment</c:v>
                </c:pt>
                <c:pt idx="9">
                  <c:v>Restaurants</c:v>
                </c:pt>
                <c:pt idx="10">
                  <c:v>Tech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0.73</c:v>
                </c:pt>
                <c:pt idx="1">
                  <c:v>0.8</c:v>
                </c:pt>
                <c:pt idx="2">
                  <c:v>0.81</c:v>
                </c:pt>
                <c:pt idx="3">
                  <c:v>0.84</c:v>
                </c:pt>
                <c:pt idx="4">
                  <c:v>0.85</c:v>
                </c:pt>
                <c:pt idx="5">
                  <c:v>0.86</c:v>
                </c:pt>
                <c:pt idx="6">
                  <c:v>0.87</c:v>
                </c:pt>
                <c:pt idx="7">
                  <c:v>0.87</c:v>
                </c:pt>
                <c:pt idx="8">
                  <c:v>0.89</c:v>
                </c:pt>
                <c:pt idx="9">
                  <c:v>0.89</c:v>
                </c:pt>
                <c:pt idx="10">
                  <c:v>0.91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9C-4E62-BCF0-CBF05B2AE9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axId val="84689535"/>
        <c:axId val="84682815"/>
      </c:barChart>
      <c:catAx>
        <c:axId val="846895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4682815"/>
        <c:crosses val="autoZero"/>
        <c:auto val="1"/>
        <c:lblAlgn val="ctr"/>
        <c:lblOffset val="100"/>
        <c:noMultiLvlLbl val="0"/>
      </c:catAx>
      <c:valAx>
        <c:axId val="8468281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4689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DD9A-8918-17FD-7472-48A386BCA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8E028-B6A5-9E4B-1153-85D5ED962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D194-27EF-FA1A-0B6C-B8142FD57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108EE-0318-4DFC-26E2-7819785F6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69595-64FB-6072-FF1B-2A1AE26B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3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98367-7A49-DD6F-1B64-22B54D439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3FC49-6EBB-A640-7DD8-59EC21381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45B72-2B6C-A767-679D-A15DE1419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18002-9DB0-CA94-4850-C198BC821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357CD-AAD3-A815-679A-B6A9757E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8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A18202-B951-ED4E-9E03-3AB291469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BDDAF-BA3D-459E-7572-6B5586761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A91B4-B662-555F-9D4C-6E827A917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BF573-565E-0CC5-F9A6-16849FD0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36389-D268-9A67-C5F0-11BA7C8FB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6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F5AB-737B-94B2-463A-AC9CA75F9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9B3D9-9B99-8B7F-C712-49F91E4CF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56B33-261F-035D-F29A-D3797145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817FF-46C2-8CB6-8896-DDC3574C6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B0079-9F16-B715-92C9-E03C0D19E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39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1C023-0B2F-BC7E-BB53-F966369AF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18722-2220-3E13-49D3-B10B7A1DE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4F9D4-F389-51DB-AE16-A2E79139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30C84-0379-1BD2-C4AB-97459141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3357D-3062-0BB8-6A3A-EB5BBC66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2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5A61-BCEB-37E5-1AC8-515D2C93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AB2E5-A05A-0AFE-9A5F-E8A2E6238E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683063-0CC4-77E8-4930-2C5674F16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89700-8DE0-1252-7407-7D0C76C61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C615D-1CDD-2E85-FCB6-A4F2E46EE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8886C-2637-4ED5-8505-99795FB0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6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2EF63-3D3C-1CF4-B1A9-C180B635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EEC21-F9FA-08F0-5422-9AC120FBA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27ED5-422F-AF45-2367-1FD747699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2F1F37-DECD-82D0-C5F3-E2F6867DE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B8C78-82E2-1476-0899-32B4C1236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848325-8A76-FA9A-3E03-9986F9B6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9F6CF0-5148-6E32-F495-CEBF7CE1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78194-A0F3-3633-F137-FCC513251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5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BE42D-FD55-18D6-EFD0-C33B14393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1E9E87-001B-5E9A-B87E-84DBA947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985998-B6E2-B8BE-2302-974F34073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14A93D-17A4-586D-A63D-1F6DD8C7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F32BDB-F917-1397-6699-357AB1C5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EB24C8-06F4-3111-D238-6816EF27B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C8F26-E0EE-1490-5FE0-A0A5593A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6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A51A-915B-BB2E-66EA-2728F41E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6770B-3CBA-E2D9-AB93-70A30EFBB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9CFD72-0D84-BB79-9257-ECD72DFFF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7142EF-8282-777C-F857-39E04050F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DB260-7809-47DB-EC6A-B9916723B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20D40-44E5-E4C4-2121-E6B415EA7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9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CA35-5606-ADEF-14FC-81E59AD17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571EF-8EA0-90FB-CBCE-A29EF66595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24F70-8F41-EDDF-AD64-96559A670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C811C-A3BB-2064-CE05-982A0CEEB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55155-45AD-DEB5-93D3-AE0C7938A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71D7D-F79F-7B88-AB47-A6C72ECE7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9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6245AD-7DAE-5BE1-619A-A17DDEB29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0666E-7C27-BE2D-3500-198E74C8B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E8638-9FCA-A1CC-69B5-CC29A1C76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EB7CF-4C44-4681-AAF8-27565BB61C8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808A3-200F-87D0-BE67-4CBC1BD31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D56E7-C0FD-D1CC-7A83-51DAF24DF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673291-CB69-4EFA-B622-47AA450AA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4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adsales.wbd.com/news/magna-media-trials-and-warner-bros-discovery-study-highlights-how-shoppable-tv-ads-turn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Relationship Id="rId9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FE179828-1246-2D0F-419A-FB376D1B729B}"/>
              </a:ext>
            </a:extLst>
          </p:cNvPr>
          <p:cNvSpPr>
            <a:spLocks/>
          </p:cNvSpPr>
          <p:nvPr/>
        </p:nvSpPr>
        <p:spPr>
          <a:xfrm>
            <a:off x="5056733" y="1676268"/>
            <a:ext cx="7135267" cy="4322827"/>
          </a:xfrm>
          <a:prstGeom prst="rect">
            <a:avLst/>
          </a:prstGeom>
          <a:solidFill>
            <a:srgbClr val="1F1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DA1B43-7AA3-50F1-1B8C-CBD41B53BD18}"/>
              </a:ext>
            </a:extLst>
          </p:cNvPr>
          <p:cNvSpPr>
            <a:spLocks/>
          </p:cNvSpPr>
          <p:nvPr/>
        </p:nvSpPr>
        <p:spPr>
          <a:xfrm>
            <a:off x="0" y="1676268"/>
            <a:ext cx="5063096" cy="432282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AB7284-7B43-B772-9597-4E19355C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B704746-9DC0-843D-5259-0492C3B04C8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04B098-061C-0786-D688-1601A0A1C6BC}"/>
              </a:ext>
            </a:extLst>
          </p:cNvPr>
          <p:cNvSpPr txBox="1"/>
          <p:nvPr/>
        </p:nvSpPr>
        <p:spPr>
          <a:xfrm>
            <a:off x="483207" y="6062584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Warner Bros Discovery / Magna Media Trials,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Closing the Gap: How marketers can convert TV buzz into brand action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November 2025.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 Total audience, n=709.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lang="en-US" sz="800" dirty="0">
                <a:solidFill>
                  <a:srgbClr val="1B1464"/>
                </a:solidFill>
                <a:latin typeface="Helvetica" panose="020B0403020202020204" pitchFamily="34" charset="0"/>
              </a:rPr>
              <a:t>*% select ‘Very Helpful’ / ‘Somewhat Helpful’.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EB726C-A14A-FED9-F22A-B3790726238B}"/>
              </a:ext>
            </a:extLst>
          </p:cNvPr>
          <p:cNvSpPr/>
          <p:nvPr/>
        </p:nvSpPr>
        <p:spPr>
          <a:xfrm>
            <a:off x="0" y="0"/>
            <a:ext cx="2615381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Shoppable Ad Impact by Category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C20E9D-D555-8772-805B-5EB4F49F453A}"/>
              </a:ext>
            </a:extLst>
          </p:cNvPr>
          <p:cNvSpPr/>
          <p:nvPr/>
        </p:nvSpPr>
        <p:spPr>
          <a:xfrm>
            <a:off x="75405" y="440921"/>
            <a:ext cx="102483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Consumers increasingly see shoppable ads as a helpful, purchase-ready tool across categories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99DF4C-0C49-7F0E-7D92-7A596D2F19A1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D721BD-3698-26C9-0D2B-4B0A1FDB5491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shoppable ad insights</a:t>
            </a:r>
          </a:p>
        </p:txBody>
      </p:sp>
      <p:pic>
        <p:nvPicPr>
          <p:cNvPr id="17" name="Picture 2">
            <a:hlinkClick r:id="rId4"/>
            <a:extLst>
              <a:ext uri="{FF2B5EF4-FFF2-40B4-BE49-F238E27FC236}">
                <a16:creationId xmlns:a16="http://schemas.microsoft.com/office/drawing/2014/main" id="{C53DB740-2414-19C1-69B7-E4C0EF7A36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hlinkClick r:id="rId6"/>
            <a:extLst>
              <a:ext uri="{FF2B5EF4-FFF2-40B4-BE49-F238E27FC236}">
                <a16:creationId xmlns:a16="http://schemas.microsoft.com/office/drawing/2014/main" id="{81935D4B-5400-2527-B60E-CD306F1368CD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Warner Bros Discovery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DB1E556-674D-B590-3201-B00BF32BD36D}"/>
              </a:ext>
            </a:extLst>
          </p:cNvPr>
          <p:cNvSpPr/>
          <p:nvPr/>
        </p:nvSpPr>
        <p:spPr>
          <a:xfrm>
            <a:off x="484664" y="2092401"/>
            <a:ext cx="4093769" cy="1634155"/>
          </a:xfrm>
          <a:prstGeom prst="roundRect">
            <a:avLst/>
          </a:prstGeom>
          <a:solidFill>
            <a:srgbClr val="00BFF2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0039835A-B978-90A9-3730-CE6FCBBB6FCE}"/>
              </a:ext>
            </a:extLst>
          </p:cNvPr>
          <p:cNvSpPr/>
          <p:nvPr/>
        </p:nvSpPr>
        <p:spPr>
          <a:xfrm>
            <a:off x="484664" y="3983106"/>
            <a:ext cx="4093769" cy="1634155"/>
          </a:xfrm>
          <a:prstGeom prst="roundRect">
            <a:avLst/>
          </a:prstGeom>
          <a:solidFill>
            <a:srgbClr val="ED3C8D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DC7FAC9-40BD-3615-3B2D-2FE2EFA97E10}"/>
              </a:ext>
            </a:extLst>
          </p:cNvPr>
          <p:cNvSpPr txBox="1"/>
          <p:nvPr/>
        </p:nvSpPr>
        <p:spPr>
          <a:xfrm>
            <a:off x="764951" y="2961090"/>
            <a:ext cx="3533195" cy="693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respondents have bought from a shoppable ad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8CE9E35-D010-9DC6-D3EC-EFB9CA081B41}"/>
              </a:ext>
            </a:extLst>
          </p:cNvPr>
          <p:cNvGrpSpPr/>
          <p:nvPr/>
        </p:nvGrpSpPr>
        <p:grpSpPr>
          <a:xfrm>
            <a:off x="1422606" y="2164155"/>
            <a:ext cx="2217885" cy="839391"/>
            <a:chOff x="1908201" y="2147623"/>
            <a:chExt cx="2217885" cy="839391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7445BA2-DA8C-1A63-83DF-698AB9F03203}"/>
                </a:ext>
              </a:extLst>
            </p:cNvPr>
            <p:cNvSpPr txBox="1"/>
            <p:nvPr/>
          </p:nvSpPr>
          <p:spPr>
            <a:xfrm>
              <a:off x="2507380" y="2147623"/>
              <a:ext cx="1618706" cy="839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>
                  <a:ln>
                    <a:solidFill>
                      <a:srgbClr val="1B1464"/>
                    </a:solidFill>
                  </a:ln>
                  <a:solidFill>
                    <a:schemeClr val="bg1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54%</a:t>
              </a:r>
            </a:p>
          </p:txBody>
        </p:sp>
        <p:pic>
          <p:nvPicPr>
            <p:cNvPr id="50" name="Picture 49" descr="A white line drawing of a bag with a check mark&#10;&#10;AI-generated content may be incorrect.">
              <a:extLst>
                <a:ext uri="{FF2B5EF4-FFF2-40B4-BE49-F238E27FC236}">
                  <a16:creationId xmlns:a16="http://schemas.microsoft.com/office/drawing/2014/main" id="{BD3D47A6-822E-F444-D87E-CA4CD8F3E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8201" y="2267729"/>
              <a:ext cx="599178" cy="599178"/>
            </a:xfrm>
            <a:prstGeom prst="rect">
              <a:avLst/>
            </a:prstGeom>
          </p:spPr>
        </p:pic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989752C6-9B5B-5D30-3C7E-32A16090612C}"/>
              </a:ext>
            </a:extLst>
          </p:cNvPr>
          <p:cNvSpPr txBox="1"/>
          <p:nvPr/>
        </p:nvSpPr>
        <p:spPr>
          <a:xfrm>
            <a:off x="925551" y="4878552"/>
            <a:ext cx="32119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say shoppable ads make purchases easier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2C427979-E7AA-57DA-316A-82E2357D8796}"/>
              </a:ext>
            </a:extLst>
          </p:cNvPr>
          <p:cNvGrpSpPr/>
          <p:nvPr/>
        </p:nvGrpSpPr>
        <p:grpSpPr>
          <a:xfrm>
            <a:off x="1447261" y="4075483"/>
            <a:ext cx="2168574" cy="839391"/>
            <a:chOff x="1188221" y="4075483"/>
            <a:chExt cx="2168574" cy="839391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CBBEE8-397F-758A-FB00-448387C64DF6}"/>
                </a:ext>
              </a:extLst>
            </p:cNvPr>
            <p:cNvSpPr txBox="1"/>
            <p:nvPr/>
          </p:nvSpPr>
          <p:spPr>
            <a:xfrm>
              <a:off x="1738089" y="4075483"/>
              <a:ext cx="1618706" cy="8393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>
                  <a:ln>
                    <a:solidFill>
                      <a:srgbClr val="1B1464"/>
                    </a:solidFill>
                  </a:ln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82</a:t>
              </a:r>
              <a:r>
                <a:rPr kumimoji="0" lang="en-US" sz="5400" b="1" i="0" u="none" strike="noStrike" kern="1200" cap="none" spc="0" normalizeH="0" baseline="0" noProof="0">
                  <a:ln>
                    <a:solidFill>
                      <a:srgbClr val="1B1464"/>
                    </a:solidFill>
                  </a:ln>
                  <a:solidFill>
                    <a:schemeClr val="bg1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%</a:t>
              </a:r>
            </a:p>
          </p:txBody>
        </p:sp>
        <p:pic>
          <p:nvPicPr>
            <p:cNvPr id="53" name="Picture 52" descr="A white outline of a hand with a thumb up&#10;&#10;AI-generated content may be incorrect.">
              <a:extLst>
                <a:ext uri="{FF2B5EF4-FFF2-40B4-BE49-F238E27FC236}">
                  <a16:creationId xmlns:a16="http://schemas.microsoft.com/office/drawing/2014/main" id="{F7830320-0E91-2CE3-F791-7F38B9147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8221" y="4195589"/>
              <a:ext cx="599178" cy="59917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022F2AE7-B83B-8BBE-EB5A-2042E665FCF1}"/>
              </a:ext>
            </a:extLst>
          </p:cNvPr>
          <p:cNvSpPr txBox="1"/>
          <p:nvPr/>
        </p:nvSpPr>
        <p:spPr>
          <a:xfrm>
            <a:off x="5390577" y="1837008"/>
            <a:ext cx="6467578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u="sng">
                <a:solidFill>
                  <a:schemeClr val="bg1"/>
                </a:solidFill>
                <a:latin typeface="Helvetica" panose="020B0403020202020204" pitchFamily="34" charset="0"/>
              </a:rPr>
              <a:t>% of Respondents Who Say Shoppable Ads Are Helpful* </a:t>
            </a:r>
            <a:r>
              <a:rPr lang="en-US" sz="1600">
                <a:solidFill>
                  <a:schemeClr val="bg1"/>
                </a:solidFill>
                <a:latin typeface="Helvetica" panose="020B0403020202020204" pitchFamily="34" charset="0"/>
              </a:rPr>
              <a:t>By Brand Vertical</a:t>
            </a:r>
            <a:endParaRPr lang="en-US">
              <a:solidFill>
                <a:schemeClr val="bg1"/>
              </a:solidFill>
              <a:latin typeface="Helvetica" panose="020B0403020202020204" pitchFamily="34" charset="0"/>
            </a:endParaRPr>
          </a:p>
        </p:txBody>
      </p:sp>
      <p:graphicFrame>
        <p:nvGraphicFramePr>
          <p:cNvPr id="61" name="Chart 60">
            <a:extLst>
              <a:ext uri="{FF2B5EF4-FFF2-40B4-BE49-F238E27FC236}">
                <a16:creationId xmlns:a16="http://schemas.microsoft.com/office/drawing/2014/main" id="{4E86C044-6920-F004-3442-F40F7A2F3042}"/>
              </a:ext>
            </a:extLst>
          </p:cNvPr>
          <p:cNvGraphicFramePr/>
          <p:nvPr/>
        </p:nvGraphicFramePr>
        <p:xfrm>
          <a:off x="5147135" y="2562829"/>
          <a:ext cx="6954462" cy="3364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3195744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8636F16-F457-49DA-8A27-A88EA9E841B6}"/>
</file>

<file path=customXml/itemProps2.xml><?xml version="1.0" encoding="utf-8"?>
<ds:datastoreItem xmlns:ds="http://schemas.openxmlformats.org/officeDocument/2006/customXml" ds:itemID="{1E3F79D9-2884-4B67-80E4-3BD1ECB37B95}"/>
</file>

<file path=customXml/itemProps3.xml><?xml version="1.0" encoding="utf-8"?>
<ds:datastoreItem xmlns:ds="http://schemas.openxmlformats.org/officeDocument/2006/customXml" ds:itemID="{51C846A1-3C6A-450D-82B7-8B9CC4F11B28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2025-12-10T20:14:58Z</dcterms:created>
  <dcterms:modified xsi:type="dcterms:W3CDTF">2025-12-10T20:16:40Z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