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64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98782B-AEBD-4807-B383-88FD6BB8E7B5}" v="1" dt="2025-03-04T20:38:25.0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198782B-AEBD-4807-B383-88FD6BB8E7B5}"/>
    <pc:docChg chg="addSld modSld">
      <pc:chgData name="Dylan Breger" userId="9b3da09f-10fe-42ec-9aa5-9fa2a3e9cc20" providerId="ADAL" clId="{D198782B-AEBD-4807-B383-88FD6BB8E7B5}" dt="2025-03-04T20:38:25.014" v="0"/>
      <pc:docMkLst>
        <pc:docMk/>
      </pc:docMkLst>
      <pc:sldChg chg="add">
        <pc:chgData name="Dylan Breger" userId="9b3da09f-10fe-42ec-9aa5-9fa2a3e9cc20" providerId="ADAL" clId="{D198782B-AEBD-4807-B383-88FD6BB8E7B5}" dt="2025-03-04T20:38:25.014" v="0"/>
        <pc:sldMkLst>
          <pc:docMk/>
          <pc:sldMk cId="694119361" sldId="214737664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739293566791497E-2"/>
          <c:y val="7.0800874374660747E-2"/>
          <c:w val="0.97652141286641703"/>
          <c:h val="0.825450757742470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20242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CTV</c:v>
                </c:pt>
                <c:pt idx="1">
                  <c:v>Social</c:v>
                </c:pt>
                <c:pt idx="2">
                  <c:v>Web and Mobile Digital</c:v>
                </c:pt>
                <c:pt idx="3">
                  <c:v>Audio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0.56999999999999995</c:v>
                </c:pt>
                <c:pt idx="1">
                  <c:v>0.3</c:v>
                </c:pt>
                <c:pt idx="2">
                  <c:v>0.6</c:v>
                </c:pt>
                <c:pt idx="3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74-4114-B148-BB2E90E2F9A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8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CTV</c:v>
                </c:pt>
                <c:pt idx="1">
                  <c:v>Social</c:v>
                </c:pt>
                <c:pt idx="2">
                  <c:v>Web and Mobile Digital</c:v>
                </c:pt>
                <c:pt idx="3">
                  <c:v>Audio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0.61</c:v>
                </c:pt>
                <c:pt idx="1">
                  <c:v>0.3</c:v>
                </c:pt>
                <c:pt idx="2">
                  <c:v>0.51</c:v>
                </c:pt>
                <c:pt idx="3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74-4114-B148-BB2E90E2F9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490495119"/>
        <c:axId val="1490479759"/>
      </c:barChart>
      <c:catAx>
        <c:axId val="14904951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490479759"/>
        <c:crosses val="autoZero"/>
        <c:auto val="1"/>
        <c:lblAlgn val="ctr"/>
        <c:lblOffset val="100"/>
        <c:noMultiLvlLbl val="0"/>
      </c:catAx>
      <c:valAx>
        <c:axId val="1490479759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4904951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AD35F-684A-B4F8-DEE5-5275992174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7090EF-2DE9-69B9-00AF-F2DA143C9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49DF3-9721-53DD-E70F-4941E6AB3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E75F-0BBD-4A08-9C82-CE7B9D9314F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01ACA2-1B2E-96E9-F38F-FCCD2D55B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C7E44-ACD5-D7A4-EC6E-6B67D54FF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EF3F-D1B4-4720-87F5-354F67B9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98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81F92-00A2-BB7B-852B-EED69CA8A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29310F-B766-9A2D-E48C-E1598B173B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9890A1-4E96-DF1F-848D-C9062E910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E75F-0BBD-4A08-9C82-CE7B9D9314F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9AE08-C0D0-D2B3-2026-B406436FE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73DB9A-1887-7FC0-FE7B-6456462AD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EF3F-D1B4-4720-87F5-354F67B9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813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F94A53-846E-78F8-0EE4-5F5235CC7A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50E774-147D-39C3-5F87-5C024AB6BD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CD9521-6681-B103-D154-AD78499D7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E75F-0BBD-4A08-9C82-CE7B9D9314F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A73D3-AE52-7719-1148-83B5049BC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25767-034F-B835-E2BD-585A62CF6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EF3F-D1B4-4720-87F5-354F67B9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40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07F4F-63C8-62D4-1A73-5C01F502B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38F1B3-B6DA-330B-6C0F-A05AB5ADC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9F8A7-F461-7B27-D2C1-E158EA786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E75F-0BBD-4A08-9C82-CE7B9D9314F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F9E8F1-A679-3B3F-4DB5-905EAE987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B4029-0613-E2CD-6EEF-FC43EB460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EF3F-D1B4-4720-87F5-354F67B9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27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BF397-194C-C732-BEA4-4AAB955B1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55DC77-9EF0-F78E-BADA-DCDBC6B516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363A9-58D1-54F3-06D7-CFD611730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E75F-0BBD-4A08-9C82-CE7B9D9314F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AE502-1335-AD6E-2F11-36B276E89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525FD-AE3E-A3F8-C98B-247D6D274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EF3F-D1B4-4720-87F5-354F67B9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01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27318-81E6-E676-D285-BB6F495D3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37299-F456-E5E7-17B1-143A4CEF0F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88A66-9B12-30E4-2F60-60F7C50126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7AF748-B0DC-037C-28D2-B4CC28914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E75F-0BBD-4A08-9C82-CE7B9D9314F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753E7D-87B9-AE50-4515-54FF6AB92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647677-B381-664C-FF6D-3ABBD162D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EF3F-D1B4-4720-87F5-354F67B9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49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F7512-B3C4-09E1-6DF3-102D0BD9C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F5494A-E4D9-3194-4D1E-576EDAB56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F95E73-FDD1-137B-7C52-1CF9D86D24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8240BE-2F8D-F135-63F7-BDEDE20AC8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6DE0B3-0172-A713-4804-CF8EF46890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1C4895-BDB0-E6C3-FCE6-23840BE14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E75F-0BBD-4A08-9C82-CE7B9D9314F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2AD40A-5D19-71F4-DC87-B82B7FA54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22044C-9C8D-0715-CEA2-B3BCD9B85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EF3F-D1B4-4720-87F5-354F67B9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38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DAB24-2CC4-1C86-37B0-3AEA1792D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0554D8-026C-4A38-828D-D676BD9E7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E75F-0BBD-4A08-9C82-CE7B9D9314F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CF9A9D-4F1D-F62C-12EE-EA8E4F719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FF3745-0600-CB0D-9B7A-2E2036859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EF3F-D1B4-4720-87F5-354F67B9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38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2B53D1-FED7-235B-F1D7-3905DFCC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E75F-0BBD-4A08-9C82-CE7B9D9314F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82558F-23D4-AB19-DD83-7EF83FC1A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91F71D-7E2B-C3ED-68A2-E56C9EBA3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EF3F-D1B4-4720-87F5-354F67B9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499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C31AF-5134-0429-F309-CC52252B0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A8EDB-6D03-1A8B-CB18-8256F1F85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740AD-E637-555A-5504-2A6818E26E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E8196A-D64E-BC07-0A63-9703CE2D5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E75F-0BBD-4A08-9C82-CE7B9D9314F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77C9EF-2432-1E08-5B1B-613BFFDA0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A8CC6B-D831-70B6-4E85-229E981E6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EF3F-D1B4-4720-87F5-354F67B9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724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08E07-F0D9-BB82-D8D4-F2A3DBF5D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9A203B-B066-7C3A-EB70-FB9C39B0CE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DC6689-2E84-C009-3082-1B675F4C24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050EF-BCF9-7E46-5BE8-ADA6E9B2B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1E75F-0BBD-4A08-9C82-CE7B9D9314F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F11051-810F-1E5E-2CB1-0BF6E4A95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73AD84-38F8-52BE-0B88-9720C9750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EF3F-D1B4-4720-87F5-354F67B9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910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798055-2C8B-7BB4-0EC0-0DA1FFFFF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71142-5A36-E1E4-CA2E-D4D9826A2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D50BF-3FE7-7A19-1DC3-B5FBB1B2F0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E1E75F-0BBD-4A08-9C82-CE7B9D9314FB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63794-C764-D95C-6220-33B53261E7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4F4B2-BE3F-BCB4-E145-67430B9134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45EF3F-D1B4-4720-87F5-354F67B9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162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www.proximic.com/Insights/Presentations-and-Whitepapers/2025/2025-State-of-Programmatic-Repor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341BACD-1AE5-8F2A-BF43-F3D903ACE060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79037E4-8005-1759-7D78-BDE84F9AF4A7}"/>
              </a:ext>
            </a:extLst>
          </p:cNvPr>
          <p:cNvGraphicFramePr/>
          <p:nvPr/>
        </p:nvGraphicFramePr>
        <p:xfrm>
          <a:off x="145897" y="2411173"/>
          <a:ext cx="11900205" cy="3408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3AB48D9B-82D1-2313-3B06-B1E63013DAA4}"/>
              </a:ext>
            </a:extLst>
          </p:cNvPr>
          <p:cNvSpPr txBox="1"/>
          <p:nvPr/>
        </p:nvSpPr>
        <p:spPr>
          <a:xfrm>
            <a:off x="0" y="1857287"/>
            <a:ext cx="12192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What percent of your 2025 spend per media channel do you expect to be transacted programmatically?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% of respondents</a:t>
            </a:r>
            <a:endParaRPr kumimoji="0" lang="en-US" sz="180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34EBF0-43E9-DE7E-9F83-CF0659E00A9E}"/>
              </a:ext>
            </a:extLst>
          </p:cNvPr>
          <p:cNvSpPr/>
          <p:nvPr/>
        </p:nvSpPr>
        <p:spPr>
          <a:xfrm>
            <a:off x="0" y="0"/>
            <a:ext cx="3578942" cy="32837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Programmatic Spend Share by Media Channel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3F8B3C-9B89-9FB6-D68A-99EAF3F12AE6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4133BC5-2473-EC01-DD1C-9970BECA9C9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EA04BA1-A26A-AA61-DA7C-2A210A4AD9B2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862C365-5B09-E321-6AAF-F1BEE4BC7BB4}"/>
              </a:ext>
            </a:extLst>
          </p:cNvPr>
          <p:cNvSpPr/>
          <p:nvPr/>
        </p:nvSpPr>
        <p:spPr>
          <a:xfrm>
            <a:off x="124718" y="527717"/>
            <a:ext cx="98020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CTV and digital are expected to see the highest share of programmatic ad spend in 2025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15" name="Picture 2">
            <a:hlinkClick r:id="rId5"/>
            <a:extLst>
              <a:ext uri="{FF2B5EF4-FFF2-40B4-BE49-F238E27FC236}">
                <a16:creationId xmlns:a16="http://schemas.microsoft.com/office/drawing/2014/main" id="{6EE3505C-9FBC-C5D3-29E8-CA62014702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F7092B7-D61F-972A-5215-2A4F57B07528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buying insights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3B9259A-BCBF-6294-A50C-F04B910C95D5}"/>
              </a:ext>
            </a:extLst>
          </p:cNvPr>
          <p:cNvSpPr txBox="1"/>
          <p:nvPr/>
        </p:nvSpPr>
        <p:spPr>
          <a:xfrm>
            <a:off x="483206" y="5967220"/>
            <a:ext cx="1069793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Proximic by Comscore,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State of Programmatic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2025.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3BF43A8-476C-85F3-9498-261E21CCC47D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</a:t>
            </a:r>
            <a:r>
              <a:rPr lang="en-US" sz="1200" b="1" i="1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from </a:t>
            </a:r>
            <a:r>
              <a:rPr kumimoji="0" lang="en-US" sz="1200" b="1" i="1" strike="noStrike" kern="1200" cap="none" spc="0" normalizeH="0" baseline="0" noProof="0" err="1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Proximic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by </a:t>
            </a:r>
            <a:r>
              <a:rPr kumimoji="0" lang="en-US" sz="1200" b="1" i="1" strike="noStrike" kern="1200" cap="none" spc="0" normalizeH="0" baseline="0" noProof="0" err="1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Comscore</a:t>
            </a:r>
            <a:endParaRPr kumimoji="0" lang="en-US" sz="1200" b="1" i="1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119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EBEFA0C-47EB-4EB7-BEB9-68D83D04578B}"/>
</file>

<file path=customXml/itemProps2.xml><?xml version="1.0" encoding="utf-8"?>
<ds:datastoreItem xmlns:ds="http://schemas.openxmlformats.org/officeDocument/2006/customXml" ds:itemID="{F066EB66-902E-45D3-9C6E-75CDC9F76E89}"/>
</file>

<file path=customXml/itemProps3.xml><?xml version="1.0" encoding="utf-8"?>
<ds:datastoreItem xmlns:ds="http://schemas.openxmlformats.org/officeDocument/2006/customXml" ds:itemID="{9B6FBBBD-808A-4C73-B27B-CF10EBD50CF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2025-03-04T20:38:21Z</dcterms:created>
  <dcterms:modified xsi:type="dcterms:W3CDTF">2025-03-04T20:38:32Z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